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0" r:id="rId14"/>
    <p:sldId id="268" r:id="rId15"/>
    <p:sldId id="269" r:id="rId16"/>
    <p:sldId id="281" r:id="rId17"/>
    <p:sldId id="270" r:id="rId18"/>
    <p:sldId id="282" r:id="rId19"/>
    <p:sldId id="283" r:id="rId20"/>
    <p:sldId id="284" r:id="rId21"/>
    <p:sldId id="291" r:id="rId22"/>
    <p:sldId id="292" r:id="rId23"/>
    <p:sldId id="294" r:id="rId24"/>
    <p:sldId id="293" r:id="rId25"/>
    <p:sldId id="272" r:id="rId26"/>
    <p:sldId id="274" r:id="rId27"/>
    <p:sldId id="275" r:id="rId28"/>
    <p:sldId id="286" r:id="rId29"/>
    <p:sldId id="287" r:id="rId30"/>
    <p:sldId id="273" r:id="rId31"/>
    <p:sldId id="277" r:id="rId32"/>
    <p:sldId id="278" r:id="rId33"/>
    <p:sldId id="279" r:id="rId34"/>
    <p:sldId id="285" r:id="rId35"/>
    <p:sldId id="288" r:id="rId36"/>
    <p:sldId id="289" r:id="rId37"/>
    <p:sldId id="29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EC184210-EE1F-4200-8EEA-11676C20D52A}" type="datetimeFigureOut">
              <a:rPr lang="en-US" smtClean="0"/>
              <a:t>5/29/2020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823688AC-0BA8-4CCC-9FA3-B773F29B0B5C}" type="slidenum">
              <a:rPr lang="en-US" smtClean="0"/>
              <a:t>‹#›</a:t>
            </a:fld>
            <a:endParaRPr lang="en-US"/>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184210-EE1F-4200-8EEA-11676C20D52A}"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688AC-0BA8-4CCC-9FA3-B773F29B0B5C}" type="slidenum">
              <a:rPr lang="en-US" smtClean="0"/>
              <a:t>‹#›</a:t>
            </a:fld>
            <a:endParaRPr lang="en-US"/>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184210-EE1F-4200-8EEA-11676C20D52A}"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688AC-0BA8-4CCC-9FA3-B773F29B0B5C}" type="slidenum">
              <a:rPr lang="en-US" smtClean="0"/>
              <a:t>‹#›</a:t>
            </a:fld>
            <a:endParaRPr lang="en-US"/>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184210-EE1F-4200-8EEA-11676C20D52A}"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688AC-0BA8-4CCC-9FA3-B773F29B0B5C}" type="slidenum">
              <a:rPr lang="en-US" smtClean="0"/>
              <a:t>‹#›</a:t>
            </a:fld>
            <a:endParaRPr lang="en-US"/>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184210-EE1F-4200-8EEA-11676C20D52A}" type="datetimeFigureOut">
              <a:rPr lang="en-US" smtClean="0"/>
              <a:t>5/29/2020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688AC-0BA8-4CCC-9FA3-B773F29B0B5C}"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184210-EE1F-4200-8EEA-11676C20D52A}"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688AC-0BA8-4CCC-9FA3-B773F29B0B5C}" type="slidenum">
              <a:rPr lang="en-US" smtClean="0"/>
              <a:t>‹#›</a:t>
            </a:fld>
            <a:endParaRPr lang="en-US"/>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C184210-EE1F-4200-8EEA-11676C20D52A}" type="datetimeFigureOut">
              <a:rPr lang="en-US" smtClean="0"/>
              <a:t>5/29/2020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688AC-0BA8-4CCC-9FA3-B773F29B0B5C}" type="slidenum">
              <a:rPr lang="en-US" smtClean="0"/>
              <a:t>‹#›</a:t>
            </a:fld>
            <a:endParaRPr lang="en-US"/>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C184210-EE1F-4200-8EEA-11676C20D52A}" type="datetimeFigureOut">
              <a:rPr lang="en-US" smtClean="0"/>
              <a:t>5/29/2020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688AC-0BA8-4CCC-9FA3-B773F29B0B5C}" type="slidenum">
              <a:rPr lang="en-US" smtClean="0"/>
              <a:t>‹#›</a:t>
            </a:fld>
            <a:endParaRPr lang="en-US"/>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84210-EE1F-4200-8EEA-11676C20D52A}" type="datetimeFigureOut">
              <a:rPr lang="en-US" smtClean="0"/>
              <a:t>5/29/2020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688AC-0BA8-4CCC-9FA3-B773F29B0B5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184210-EE1F-4200-8EEA-11676C20D52A}"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688AC-0BA8-4CCC-9FA3-B773F29B0B5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184210-EE1F-4200-8EEA-11676C20D52A}" type="datetimeFigureOut">
              <a:rPr lang="en-US" smtClean="0"/>
              <a:t>5/29/2020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688AC-0BA8-4CCC-9FA3-B773F29B0B5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EC184210-EE1F-4200-8EEA-11676C20D52A}" type="datetimeFigureOut">
              <a:rPr lang="en-US" smtClean="0"/>
              <a:t>5/29/2020</a:t>
            </a:fld>
            <a:endParaRPr lang="en-US"/>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823688AC-0BA8-4CCC-9FA3-B773F29B0B5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13.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5.wdp"/><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8.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3341" y="990600"/>
            <a:ext cx="6777318" cy="1731982"/>
          </a:xfrm>
        </p:spPr>
        <p:txBody>
          <a:bodyPr/>
          <a:lstStyle/>
          <a:p>
            <a:r>
              <a:rPr lang="en-US" dirty="0" smtClean="0"/>
              <a:t>The </a:t>
            </a:r>
            <a:r>
              <a:rPr lang="en-US" dirty="0" smtClean="0"/>
              <a:t>Legend of the Three </a:t>
            </a:r>
            <a:r>
              <a:rPr lang="en-US" dirty="0" smtClean="0"/>
              <a:t>Sisters</a:t>
            </a:r>
            <a:endParaRPr lang="en-US" dirty="0"/>
          </a:p>
        </p:txBody>
      </p:sp>
      <p:sp>
        <p:nvSpPr>
          <p:cNvPr id="3" name="Subtitle 2"/>
          <p:cNvSpPr>
            <a:spLocks noGrp="1"/>
          </p:cNvSpPr>
          <p:nvPr>
            <p:ph type="subTitle" idx="1"/>
          </p:nvPr>
        </p:nvSpPr>
        <p:spPr>
          <a:xfrm>
            <a:off x="1371600" y="4343400"/>
            <a:ext cx="6400800" cy="1066800"/>
          </a:xfrm>
        </p:spPr>
        <p:txBody>
          <a:bodyPr/>
          <a:lstStyle/>
          <a:p>
            <a:r>
              <a:rPr lang="en-US" dirty="0" smtClean="0"/>
              <a:t>IQhub Lesson </a:t>
            </a:r>
          </a:p>
          <a:p>
            <a:r>
              <a:rPr lang="en-US" dirty="0" smtClean="0"/>
              <a:t>adapted </a:t>
            </a:r>
            <a:r>
              <a:rPr lang="en-US" dirty="0" smtClean="0"/>
              <a:t>from Food Corps</a:t>
            </a:r>
            <a:endParaRPr lang="en-US" dirty="0"/>
          </a:p>
        </p:txBody>
      </p:sp>
      <p:sp>
        <p:nvSpPr>
          <p:cNvPr id="4" name="SessionQuestionData" descr="&lt;?xml version=&quot;1.0&quot;?&gt;&lt;AllQuestions /&gt;" hidden="1"/>
          <p:cNvSpPr txBox="1"/>
          <p:nvPr/>
        </p:nvSpPr>
        <p:spPr>
          <a:xfrm>
            <a:off x="0" y="0"/>
            <a:ext cx="0" cy="0"/>
          </a:xfrm>
          <a:prstGeom prst="rect">
            <a:avLst/>
          </a:prstGeom>
          <a:noFill/>
        </p:spPr>
        <p:txBody>
          <a:bodyPr vert="horz" rtlCol="0">
            <a:spAutoFit/>
          </a:bodyPr>
          <a:lstStyle/>
          <a:p>
            <a:endParaRPr lang="en-US"/>
          </a:p>
        </p:txBody>
      </p:sp>
      <p:sp>
        <p:nvSpPr>
          <p:cNvPr id="5" name="SessionAnswerData" descr="&lt;?xml version=&quot;1.0&quot;?&gt;&lt;AllAnswers /&gt;" hidden="1"/>
          <p:cNvSpPr txBox="1"/>
          <p:nvPr/>
        </p:nvSpPr>
        <p:spPr>
          <a:xfrm>
            <a:off x="1270000" y="0"/>
            <a:ext cx="0" cy="0"/>
          </a:xfrm>
          <a:prstGeom prst="rect">
            <a:avLst/>
          </a:prstGeom>
          <a:noFill/>
        </p:spPr>
        <p:txBody>
          <a:bodyPr vert="horz" rtlCol="0">
            <a:spAutoFit/>
          </a:bodyPr>
          <a:lstStyle/>
          <a:p>
            <a:endParaRPr lang="en-US"/>
          </a:p>
        </p:txBody>
      </p:sp>
      <p:sp>
        <p:nvSpPr>
          <p:cNvPr id="6" name="SessionResponseData" hidden="1"/>
          <p:cNvSpPr txBox="1"/>
          <p:nvPr/>
        </p:nvSpPr>
        <p:spPr>
          <a:xfrm>
            <a:off x="0" y="0"/>
            <a:ext cx="0" cy="0"/>
          </a:xfrm>
          <a:prstGeom prst="rect">
            <a:avLst/>
          </a:prstGeom>
          <a:noFill/>
        </p:spPr>
        <p:txBody>
          <a:bodyPr vert="horz" rtlCol="0">
            <a:spAutoFit/>
          </a:bodyPr>
          <a:lstStyle/>
          <a:p>
            <a:endParaRPr lang="en-US"/>
          </a:p>
        </p:txBody>
      </p:sp>
      <p:sp>
        <p:nvSpPr>
          <p:cNvPr id="7" name="SessionPresentationSettingsData" descr="&lt;?xml version=&quot;1.0&quot;?&gt;&lt;Settings&gt;&lt;answerBulletFormat&gt;Numeric&lt;/answerBulletFormat&gt;&lt;answerNowAutoInsert&gt;No&lt;/answerNowAutoInsert&gt;&lt;answerNowStyle&gt;Explosion&lt;/answerNowStyle&gt;&lt;answerNowText&gt;Answer Now&lt;/answerNowText&gt;&lt;chartColors&gt;Use PowerPoint Color Scheme&lt;/chartColors&gt;&lt;chartType&gt;Horizontal&lt;/chartType&gt;&lt;correctAnswerIndicator&gt;Checkmark&lt;/correctAnswerIndicator&gt;&lt;countdownAutoInsert&gt;No&lt;/countdownAutoInsert&gt;&lt;countdownSeconds&gt;10&lt;/countdownSeconds&gt;&lt;countdownSound&gt;TicToc.wav&lt;/countdownSound&gt;&lt;countdownStyle&gt;Box&lt;/countdownStyle&gt;&lt;gridAutoInsert&gt;No&lt;/gridAutoInsert&gt;&lt;gridFillStyle&gt;Answered&lt;/gridFillStyle&gt;&lt;gridFillColor&gt;255,255,0&lt;/gridFillColor&gt;&lt;ChartModel&gt;3D&lt;/ChartModel&gt;&lt;SimulatedVoteCount&gt;50&lt;/SimulatedVoteCount&gt;&lt;gridColor&gt;176,216,255&lt;/gridColor&gt;&lt;gridAlternateColor&gt;62,158,255&lt;/gridAlternateColor&gt;&lt;gridIncorrectColor&gt;&lt;/gridIncorrectColor&gt;&lt;gridOpacity&gt;100%&lt;/gridOpacity&gt;&lt;gridTextStyle&gt;Keypad #&lt;/gridTextStyle&gt;&lt;inputSource&gt;Response Devices&lt;/inputSource&gt;&lt;multipleResponseDivisor&gt;# of Responses&lt;/multipleResponseDivisor&gt;&lt;participantsLeaderBoard&gt;5&lt;/participantsLeaderBoard&gt;&lt;percentageDecimalPlaces&gt;0&lt;/percentageDecimalPlaces&gt;&lt;responseCounterAutoInsert&gt;No&lt;/responseCounterAutoInsert&gt;&lt;responseCounterStyle&gt;Oval&lt;/responseCounterStyle&gt;&lt;responseCounterDisplayValue&gt;# of Votes Received&lt;/responseCounterDisplayValue&gt;&lt;insertObjectUsingColor&gt;Blue&lt;/insertObjectUsingColor&gt;&lt;showResults&gt;Yes&lt;/showResults&gt;&lt;teamColors&gt;User Defined&lt;/teamColors&gt;&lt;teamIdentificationType&gt;None&lt;/teamIdentificationType&gt;&lt;teamScoringType&gt;Voting pads only&lt;/teamScoringType&gt;&lt;teamScoringDecimalPlaces&gt;1&lt;/teamScoringDecimalPlaces&gt;&lt;teamIdentificationItem&gt;&lt;/teamIdentificationItem&gt;&lt;teamsLeaderBoard&gt;5&lt;/teamsLeaderBoard&gt;&lt;teamName1&gt;&lt;/teamName1&gt;&lt;teamName2&gt;&lt;/teamName2&gt;&lt;teamName3&gt;&lt;/teamName3&gt;&lt;teamName4&gt;&lt;/teamName4&gt;&lt;teamName5&gt;&lt;/teamName5&gt;&lt;teamName6&gt;&lt;/teamName6&gt;&lt;teamName7&gt;&lt;/teamName7&gt;&lt;teamName8&gt;&lt;/teamName8&gt;&lt;teamName9&gt;&lt;/teamName9&gt;&lt;teamName10&gt;&lt;/teamName10&gt;&lt;showControlBar&gt;Slides with EZ-VOTE Objects&lt;/showControlBar&gt;&lt;defaultCorrectPointValue&gt;100&lt;/defaultCorrectPointValue&gt;&lt;defaultIncorrectPointValue&gt;0&lt;/defaultIncorrectPointValue&gt;&lt;chartColor1&gt;187,224,227&lt;/chartColor1&gt;&lt;chartColor2&gt;51,51,153&lt;/chartColor2&gt;&lt;chartColor3&gt;0,153,153&lt;/chartColor3&gt;&lt;chartColor4&gt;153,204,0&lt;/chartColor4&gt;&lt;chartColor5&gt;128,128,128&lt;/chartColor5&gt;&lt;chartColor6&gt;0,0,0&lt;/chartColor6&gt;&lt;chartColor7&gt;0,102,204&lt;/chartColor7&gt;&lt;chartColor8&gt;204,204,255&lt;/chartColor8&gt;&lt;chartColor9&gt;255,0,0&lt;/chartColor9&gt;&lt;chartColor10&gt;255,255,0&lt;/chartColor10&gt;&lt;teamColor1&gt;187,224,227&lt;/teamColor1&gt;&lt;teamColor2&gt;51,51,153&lt;/teamColor2&gt;&lt;teamColor3&gt;0,153,153&lt;/teamColor3&gt;&lt;teamColor4&gt;153,204,0&lt;/teamColor4&gt;&lt;teamColor5&gt;128,128,128&lt;/teamColor5&gt;&lt;teamColor6&gt;0,0,0&lt;/teamColor6&gt;&lt;teamColor7&gt;0,102,204&lt;/teamColor7&gt;&lt;teamColor8&gt;204,204,255&lt;/teamColor8&gt;&lt;teamColor9&gt;255,0,0&lt;/teamColor9&gt;&lt;teamColor10&gt;255,255,0&lt;/teamColor10&gt;&lt;displayAnswerImagesDuringVote&gt;Yes&lt;/displayAnswerImagesDuringVote&gt;&lt;displayAnswerImagesWithResponses&gt;Yes&lt;/displayAnswerImagesWithResponses&gt;&lt;displayAnswerTextDuringVote&gt;Yes&lt;/displayAnswerTextDuringVote&gt;&lt;displayAnswerTextWithResponses&gt;Yes&lt;/displayAnswerTextWithResponses&gt;&lt;questionSlideID&gt;&lt;/questionSlideID&gt;&lt;controlBarState&gt;Expanded&lt;/controlBarState&gt;&lt;isGridColorKnownColor&gt;No&lt;/isGridColorKnownColor&gt;&lt;gridColorName&gt;255,255,0&lt;/gridColorName&gt;&lt;AutoRec&gt;&lt;/AutoRec&gt;&lt;AutoRecTimeIntrvl&gt;&lt;/AutoRecTimeIntrvl&gt;&lt;chartVotesView&gt;Percentage&lt;/chartVotesView&gt;&lt;chartLabelsColor&gt;0,0,0&lt;/chartLabelsColor&gt;&lt;isChartLabelColorKnownColor&gt;&lt;/isChartLabelColorKnownColor&gt;&lt;chartLabelColorName&gt;&lt;/chartLabelColorName&gt;&lt;chartXAxisLabelType&gt;Full Text&lt;/chartXAxisLabelType&gt;&lt;/Settings&gt;" hidden="1"/>
          <p:cNvSpPr txBox="1"/>
          <p:nvPr/>
        </p:nvSpPr>
        <p:spPr>
          <a:xfrm>
            <a:off x="0" y="0"/>
            <a:ext cx="0" cy="0"/>
          </a:xfrm>
          <a:prstGeom prst="rect">
            <a:avLst/>
          </a:prstGeom>
          <a:noFill/>
        </p:spPr>
        <p:txBody>
          <a:bodyPr vert="horz" rtlCol="0">
            <a:spAutoFit/>
          </a:bodyPr>
          <a:lstStyle/>
          <a:p>
            <a:endParaRPr lang="en-US"/>
          </a:p>
        </p:txBody>
      </p:sp>
    </p:spTree>
    <p:custDataLst>
      <p:tags r:id="rId1"/>
    </p:custDataLst>
    <p:extLst>
      <p:ext uri="{BB962C8B-B14F-4D97-AF65-F5344CB8AC3E}">
        <p14:creationId xmlns:p14="http://schemas.microsoft.com/office/powerpoint/2010/main" val="323292869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228600"/>
            <a:ext cx="7848600" cy="2514600"/>
          </a:xfrm>
        </p:spPr>
        <p:txBody>
          <a:bodyPr>
            <a:noAutofit/>
          </a:bodyPr>
          <a:lstStyle/>
          <a:p>
            <a:pPr marL="0" indent="0">
              <a:buNone/>
            </a:pPr>
            <a:r>
              <a:rPr lang="en-US" sz="3600" dirty="0" smtClean="0"/>
              <a:t>Once more the Indian boy came to the field of the three sisters.  He came to gather reeds at the edge of a stream nearby to make arrow shafts.  </a:t>
            </a:r>
            <a:endParaRPr lang="en-US" sz="3600" dirty="0"/>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064"/>
          <a:stretch/>
        </p:blipFill>
        <p:spPr bwMode="auto">
          <a:xfrm>
            <a:off x="4155154" y="2514600"/>
            <a:ext cx="4782349" cy="38716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2362200"/>
            <a:ext cx="4419600" cy="3970318"/>
          </a:xfrm>
          <a:prstGeom prst="rect">
            <a:avLst/>
          </a:prstGeom>
        </p:spPr>
        <p:txBody>
          <a:bodyPr wrap="square">
            <a:spAutoFit/>
          </a:bodyPr>
          <a:lstStyle/>
          <a:p>
            <a:pPr lvl="0">
              <a:spcBef>
                <a:spcPct val="20000"/>
              </a:spcBef>
              <a:buClr>
                <a:srgbClr val="873624"/>
              </a:buClr>
            </a:pPr>
            <a:r>
              <a:rPr lang="en-US" sz="3600" dirty="0">
                <a:solidFill>
                  <a:prstClr val="black">
                    <a:lumMod val="85000"/>
                    <a:lumOff val="15000"/>
                  </a:prstClr>
                </a:solidFill>
              </a:rPr>
              <a:t>The two sisters who were left watched him &amp; gazed with wonder at the prints of his moccasins in the earth that marked his trail.</a:t>
            </a:r>
          </a:p>
        </p:txBody>
      </p:sp>
    </p:spTree>
    <p:custDataLst>
      <p:tags r:id="rId1"/>
    </p:custDataLst>
    <p:extLst>
      <p:ext uri="{BB962C8B-B14F-4D97-AF65-F5344CB8AC3E}">
        <p14:creationId xmlns:p14="http://schemas.microsoft.com/office/powerpoint/2010/main" val="135118298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495800" y="137318"/>
            <a:ext cx="4523509" cy="6857999"/>
          </a:xfrm>
        </p:spPr>
        <p:txBody>
          <a:bodyPr>
            <a:noAutofit/>
          </a:bodyPr>
          <a:lstStyle/>
          <a:p>
            <a:pPr marL="0" indent="0" algn="r">
              <a:buNone/>
            </a:pPr>
            <a:r>
              <a:rPr lang="en-US" sz="3600" dirty="0" smtClean="0"/>
              <a:t>That night the second of the sisters left, the one who was dressed in yellow and who always wanted to run away.  She left no mark of her going, but it may have been that she set her feet in the moccasin tracks of the little Indian boy.</a:t>
            </a:r>
            <a:endParaRPr lang="en-US" sz="36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4800" y="1676400"/>
            <a:ext cx="3944937" cy="377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7104856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04800" y="76200"/>
            <a:ext cx="4495800" cy="6858000"/>
          </a:xfrm>
        </p:spPr>
        <p:txBody>
          <a:bodyPr>
            <a:noAutofit/>
          </a:bodyPr>
          <a:lstStyle/>
          <a:p>
            <a:pPr marL="0" indent="0">
              <a:buNone/>
            </a:pPr>
            <a:r>
              <a:rPr lang="en-US" sz="3600" dirty="0" smtClean="0"/>
              <a:t>Now there was but one of the sisters left.  Tall and straight she stood in the field not once bowing her head with sorrow, but it seemed to her that she could not live there alone.  The days grew shorter and the nights were colder.  </a:t>
            </a:r>
            <a:endParaRPr lang="en-US" sz="3600"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86400" y="-29497"/>
            <a:ext cx="2962275"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2878513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0"/>
            <a:ext cx="4876800" cy="6740307"/>
          </a:xfrm>
          <a:prstGeom prst="rect">
            <a:avLst/>
          </a:prstGeom>
        </p:spPr>
        <p:txBody>
          <a:bodyPr wrap="square">
            <a:spAutoFit/>
          </a:bodyPr>
          <a:lstStyle/>
          <a:p>
            <a:pPr lvl="0">
              <a:spcBef>
                <a:spcPct val="20000"/>
              </a:spcBef>
              <a:buClr>
                <a:srgbClr val="873624"/>
              </a:buClr>
            </a:pPr>
            <a:r>
              <a:rPr lang="en-US" sz="3600" dirty="0">
                <a:solidFill>
                  <a:prstClr val="black">
                    <a:lumMod val="85000"/>
                    <a:lumOff val="15000"/>
                  </a:prstClr>
                </a:solidFill>
              </a:rPr>
              <a:t>Her green shawl faded &amp;</a:t>
            </a:r>
            <a:r>
              <a:rPr lang="en-US" sz="3600" dirty="0" smtClean="0">
                <a:solidFill>
                  <a:prstClr val="black">
                    <a:lumMod val="85000"/>
                    <a:lumOff val="15000"/>
                  </a:prstClr>
                </a:solidFill>
              </a:rPr>
              <a:t> </a:t>
            </a:r>
            <a:r>
              <a:rPr lang="en-US" sz="3600" dirty="0">
                <a:solidFill>
                  <a:prstClr val="black">
                    <a:lumMod val="85000"/>
                    <a:lumOff val="15000"/>
                  </a:prstClr>
                </a:solidFill>
              </a:rPr>
              <a:t>grew thin &amp;</a:t>
            </a:r>
            <a:r>
              <a:rPr lang="en-US" sz="3600" dirty="0" smtClean="0">
                <a:solidFill>
                  <a:prstClr val="black">
                    <a:lumMod val="85000"/>
                    <a:lumOff val="15000"/>
                  </a:prstClr>
                </a:solidFill>
              </a:rPr>
              <a:t> </a:t>
            </a:r>
            <a:r>
              <a:rPr lang="en-US" sz="3600" dirty="0">
                <a:solidFill>
                  <a:prstClr val="black">
                    <a:lumMod val="85000"/>
                    <a:lumOff val="15000"/>
                  </a:prstClr>
                </a:solidFill>
              </a:rPr>
              <a:t>old.  Her hair, once long &amp;</a:t>
            </a:r>
            <a:r>
              <a:rPr lang="en-US" sz="3600" dirty="0" smtClean="0">
                <a:solidFill>
                  <a:prstClr val="black">
                    <a:lumMod val="85000"/>
                    <a:lumOff val="15000"/>
                  </a:prstClr>
                </a:solidFill>
              </a:rPr>
              <a:t> </a:t>
            </a:r>
            <a:r>
              <a:rPr lang="en-US" sz="3600" dirty="0">
                <a:solidFill>
                  <a:prstClr val="black">
                    <a:lumMod val="85000"/>
                    <a:lumOff val="15000"/>
                  </a:prstClr>
                </a:solidFill>
              </a:rPr>
              <a:t>golden, was tangled by the wind.  Day &amp;</a:t>
            </a:r>
            <a:r>
              <a:rPr lang="en-US" sz="3600" dirty="0" smtClean="0">
                <a:solidFill>
                  <a:prstClr val="black">
                    <a:lumMod val="85000"/>
                    <a:lumOff val="15000"/>
                  </a:prstClr>
                </a:solidFill>
              </a:rPr>
              <a:t> </a:t>
            </a:r>
            <a:r>
              <a:rPr lang="en-US" sz="3600" dirty="0">
                <a:solidFill>
                  <a:prstClr val="black">
                    <a:lumMod val="85000"/>
                    <a:lumOff val="15000"/>
                  </a:prstClr>
                </a:solidFill>
              </a:rPr>
              <a:t>night she sighed for her sisters to return to her, but they did not hear her.  Her voice when she tried to call to them was low &amp;</a:t>
            </a:r>
            <a:r>
              <a:rPr lang="en-US" sz="3600" dirty="0" smtClean="0">
                <a:solidFill>
                  <a:prstClr val="black">
                    <a:lumMod val="85000"/>
                    <a:lumOff val="15000"/>
                  </a:prstClr>
                </a:solidFill>
              </a:rPr>
              <a:t> </a:t>
            </a:r>
            <a:r>
              <a:rPr lang="en-US" sz="3600" dirty="0">
                <a:solidFill>
                  <a:prstClr val="black">
                    <a:lumMod val="85000"/>
                    <a:lumOff val="15000"/>
                  </a:prstClr>
                </a:solidFill>
              </a:rPr>
              <a:t>plaintive like the wind.</a:t>
            </a:r>
          </a:p>
        </p:txBody>
      </p:sp>
      <p:pic>
        <p:nvPicPr>
          <p:cNvPr id="14338"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flipH="1">
            <a:off x="5715000" y="-25400"/>
            <a:ext cx="2962275"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886021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048000" y="530225"/>
            <a:ext cx="5943600" cy="6857999"/>
          </a:xfrm>
        </p:spPr>
        <p:txBody>
          <a:bodyPr>
            <a:noAutofit/>
          </a:bodyPr>
          <a:lstStyle/>
          <a:p>
            <a:pPr marL="0" indent="0">
              <a:buNone/>
            </a:pPr>
            <a:r>
              <a:rPr lang="en-US" sz="3600" dirty="0" smtClean="0"/>
              <a:t>But one day when it was the season of the harvest the little Indian boy heard the </a:t>
            </a:r>
            <a:r>
              <a:rPr lang="en-US" sz="3600" dirty="0" smtClean="0"/>
              <a:t>crying </a:t>
            </a:r>
            <a:r>
              <a:rPr lang="en-US" sz="3600" dirty="0" smtClean="0"/>
              <a:t>of the third </a:t>
            </a:r>
            <a:r>
              <a:rPr lang="en-US" sz="3600" dirty="0" smtClean="0"/>
              <a:t>sister who had been </a:t>
            </a:r>
            <a:r>
              <a:rPr lang="en-US" sz="3600" dirty="0" smtClean="0"/>
              <a:t>left to mourn there in the </a:t>
            </a:r>
            <a:r>
              <a:rPr lang="en-US" sz="3600" dirty="0" smtClean="0"/>
              <a:t>field</a:t>
            </a:r>
            <a:r>
              <a:rPr lang="en-US" sz="3600" dirty="0" smtClean="0"/>
              <a:t>.  He felt sorry for her, &amp; </a:t>
            </a:r>
            <a:r>
              <a:rPr lang="en-US" sz="3600" dirty="0" smtClean="0"/>
              <a:t>he </a:t>
            </a:r>
            <a:r>
              <a:rPr lang="en-US" sz="3600" dirty="0" smtClean="0"/>
              <a:t>took her </a:t>
            </a:r>
            <a:r>
              <a:rPr lang="en-US" sz="3600" dirty="0" smtClean="0"/>
              <a:t>              </a:t>
            </a:r>
            <a:br>
              <a:rPr lang="en-US" sz="3600" dirty="0" smtClean="0"/>
            </a:br>
            <a:r>
              <a:rPr lang="en-US" sz="3600" dirty="0" smtClean="0"/>
              <a:t>      in </a:t>
            </a:r>
            <a:r>
              <a:rPr lang="en-US" sz="3600" dirty="0" smtClean="0"/>
              <a:t>his arms </a:t>
            </a:r>
            <a:r>
              <a:rPr lang="en-US" sz="3600" dirty="0" smtClean="0"/>
              <a:t>&amp; carried </a:t>
            </a:r>
            <a:r>
              <a:rPr lang="en-US" sz="3600" dirty="0" smtClean="0"/>
              <a:t>her </a:t>
            </a:r>
            <a:r>
              <a:rPr lang="en-US" sz="3600" dirty="0" smtClean="0"/>
              <a:t/>
            </a:r>
            <a:br>
              <a:rPr lang="en-US" sz="3600" dirty="0" smtClean="0"/>
            </a:br>
            <a:r>
              <a:rPr lang="en-US" sz="3600" dirty="0" smtClean="0"/>
              <a:t>          to </a:t>
            </a:r>
            <a:r>
              <a:rPr lang="en-US" sz="3600" dirty="0" smtClean="0"/>
              <a:t>the lodge of </a:t>
            </a:r>
            <a:r>
              <a:rPr lang="en-US" sz="3600" dirty="0" smtClean="0"/>
              <a:t>his</a:t>
            </a:r>
            <a:br>
              <a:rPr lang="en-US" sz="3600" dirty="0" smtClean="0"/>
            </a:br>
            <a:r>
              <a:rPr lang="en-US" sz="3600" dirty="0" smtClean="0"/>
              <a:t>               father &amp; </a:t>
            </a:r>
            <a:r>
              <a:rPr lang="en-US" sz="3600" dirty="0" smtClean="0"/>
              <a:t>mother.</a:t>
            </a:r>
            <a:endParaRPr lang="en-US" sz="36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60450"/>
            <a:ext cx="4408487" cy="579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9020447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31668" y="1295400"/>
            <a:ext cx="7912329" cy="5548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4294967295"/>
          </p:nvPr>
        </p:nvSpPr>
        <p:spPr>
          <a:xfrm>
            <a:off x="0" y="0"/>
            <a:ext cx="6858000" cy="6858000"/>
          </a:xfrm>
        </p:spPr>
        <p:txBody>
          <a:bodyPr>
            <a:noAutofit/>
          </a:bodyPr>
          <a:lstStyle/>
          <a:p>
            <a:pPr marL="0" indent="0">
              <a:buNone/>
            </a:pPr>
            <a:r>
              <a:rPr lang="en-US" sz="3600" dirty="0" smtClean="0"/>
              <a:t>Oh what a surprise awaited her there!  Her two lost sisters were there in the lodge of the little Indian boy, safe &amp; very           glad to see her.  </a:t>
            </a:r>
            <a:endParaRPr lang="en-US" sz="3600" dirty="0"/>
          </a:p>
        </p:txBody>
      </p:sp>
    </p:spTree>
    <p:custDataLst>
      <p:tags r:id="rId1"/>
    </p:custDataLst>
    <p:extLst>
      <p:ext uri="{BB962C8B-B14F-4D97-AF65-F5344CB8AC3E}">
        <p14:creationId xmlns:p14="http://schemas.microsoft.com/office/powerpoint/2010/main" val="328156956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182"/>
          <a:stretch/>
        </p:blipFill>
        <p:spPr bwMode="auto">
          <a:xfrm flipH="1">
            <a:off x="2493523" y="2647395"/>
            <a:ext cx="6488552" cy="421060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 y="0"/>
            <a:ext cx="8982075" cy="6186309"/>
          </a:xfrm>
          <a:prstGeom prst="rect">
            <a:avLst/>
          </a:prstGeom>
        </p:spPr>
        <p:txBody>
          <a:bodyPr wrap="square">
            <a:spAutoFit/>
          </a:bodyPr>
          <a:lstStyle/>
          <a:p>
            <a:r>
              <a:rPr lang="en-US" sz="3600" dirty="0">
                <a:solidFill>
                  <a:prstClr val="black">
                    <a:lumMod val="85000"/>
                    <a:lumOff val="15000"/>
                  </a:prstClr>
                </a:solidFill>
              </a:rPr>
              <a:t>They had been curious about the Indian boy, and they had gone home with him to see how and where he lived.  They had liked his warm cave so well that they had decided now that winter was coming on to stay with </a:t>
            </a:r>
            <a:endParaRPr lang="en-US" sz="3600" dirty="0" smtClean="0">
              <a:solidFill>
                <a:prstClr val="black">
                  <a:lumMod val="85000"/>
                  <a:lumOff val="15000"/>
                </a:prstClr>
              </a:solidFill>
            </a:endParaRPr>
          </a:p>
          <a:p>
            <a:r>
              <a:rPr lang="en-US" sz="3600" dirty="0" smtClean="0">
                <a:solidFill>
                  <a:prstClr val="black">
                    <a:lumMod val="85000"/>
                    <a:lumOff val="15000"/>
                  </a:prstClr>
                </a:solidFill>
              </a:rPr>
              <a:t>him</a:t>
            </a:r>
            <a:r>
              <a:rPr lang="en-US" sz="3600" dirty="0">
                <a:solidFill>
                  <a:prstClr val="black">
                    <a:lumMod val="85000"/>
                    <a:lumOff val="15000"/>
                  </a:prstClr>
                </a:solidFill>
              </a:rPr>
              <a:t>. </a:t>
            </a:r>
            <a:r>
              <a:rPr lang="en-US" sz="3600" dirty="0" smtClean="0">
                <a:solidFill>
                  <a:prstClr val="black">
                    <a:lumMod val="85000"/>
                    <a:lumOff val="15000"/>
                  </a:prstClr>
                </a:solidFill>
              </a:rPr>
              <a:t>And </a:t>
            </a:r>
          </a:p>
          <a:p>
            <a:r>
              <a:rPr lang="en-US" sz="3600" dirty="0" smtClean="0">
                <a:solidFill>
                  <a:prstClr val="black">
                    <a:lumMod val="85000"/>
                    <a:lumOff val="15000"/>
                  </a:prstClr>
                </a:solidFill>
              </a:rPr>
              <a:t>they were </a:t>
            </a:r>
          </a:p>
          <a:p>
            <a:r>
              <a:rPr lang="en-US" sz="3600" dirty="0" smtClean="0">
                <a:solidFill>
                  <a:prstClr val="black">
                    <a:lumMod val="85000"/>
                    <a:lumOff val="15000"/>
                  </a:prstClr>
                </a:solidFill>
              </a:rPr>
              <a:t>doing all </a:t>
            </a:r>
          </a:p>
          <a:p>
            <a:r>
              <a:rPr lang="en-US" sz="3600" dirty="0" smtClean="0">
                <a:solidFill>
                  <a:prstClr val="black">
                    <a:lumMod val="85000"/>
                    <a:lumOff val="15000"/>
                  </a:prstClr>
                </a:solidFill>
              </a:rPr>
              <a:t>they could </a:t>
            </a:r>
          </a:p>
          <a:p>
            <a:r>
              <a:rPr lang="en-US" sz="3600" dirty="0" smtClean="0">
                <a:solidFill>
                  <a:prstClr val="black">
                    <a:lumMod val="85000"/>
                    <a:lumOff val="15000"/>
                  </a:prstClr>
                </a:solidFill>
              </a:rPr>
              <a:t>to </a:t>
            </a:r>
            <a:r>
              <a:rPr lang="en-US" sz="3600" dirty="0">
                <a:solidFill>
                  <a:prstClr val="black">
                    <a:lumMod val="85000"/>
                    <a:lumOff val="15000"/>
                  </a:prstClr>
                </a:solidFill>
              </a:rPr>
              <a:t>be </a:t>
            </a:r>
            <a:r>
              <a:rPr lang="en-US" sz="3600" dirty="0" smtClean="0">
                <a:solidFill>
                  <a:prstClr val="black">
                    <a:lumMod val="85000"/>
                    <a:lumOff val="15000"/>
                  </a:prstClr>
                </a:solidFill>
              </a:rPr>
              <a:t>useful</a:t>
            </a:r>
            <a:r>
              <a:rPr lang="en-US" sz="3600" dirty="0">
                <a:solidFill>
                  <a:prstClr val="black">
                    <a:lumMod val="85000"/>
                    <a:lumOff val="15000"/>
                  </a:prstClr>
                </a:solidFill>
              </a:rPr>
              <a:t>.</a:t>
            </a:r>
            <a:endParaRPr lang="en-US" dirty="0"/>
          </a:p>
        </p:txBody>
      </p:sp>
    </p:spTree>
    <p:custDataLst>
      <p:tags r:id="rId1"/>
    </p:custDataLst>
    <p:extLst>
      <p:ext uri="{BB962C8B-B14F-4D97-AF65-F5344CB8AC3E}">
        <p14:creationId xmlns:p14="http://schemas.microsoft.com/office/powerpoint/2010/main" val="275585410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762000" y="2133600"/>
            <a:ext cx="4343400" cy="3027652"/>
          </a:xfrm>
        </p:spPr>
        <p:txBody>
          <a:bodyPr>
            <a:noAutofit/>
          </a:bodyPr>
          <a:lstStyle/>
          <a:p>
            <a:pPr marL="0" indent="0">
              <a:buNone/>
            </a:pPr>
            <a:r>
              <a:rPr lang="en-US" sz="3600" dirty="0" smtClean="0"/>
              <a:t>The little sister in green, now quite grown up, was helping to keep the dinner pot full.  </a:t>
            </a:r>
            <a:endParaRPr lang="en-US" sz="3600" dirty="0"/>
          </a:p>
        </p:txBody>
      </p:sp>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916"/>
            <a:ext cx="2728913" cy="655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6394853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1206" y="1981200"/>
            <a:ext cx="4572000" cy="2862322"/>
          </a:xfrm>
          <a:prstGeom prst="rect">
            <a:avLst/>
          </a:prstGeom>
        </p:spPr>
        <p:txBody>
          <a:bodyPr>
            <a:spAutoFit/>
          </a:bodyPr>
          <a:lstStyle/>
          <a:p>
            <a:pPr lvl="0">
              <a:spcBef>
                <a:spcPct val="20000"/>
              </a:spcBef>
              <a:buClr>
                <a:srgbClr val="873624"/>
              </a:buClr>
            </a:pPr>
            <a:r>
              <a:rPr lang="en-US" sz="3600" dirty="0">
                <a:solidFill>
                  <a:prstClr val="black">
                    <a:lumMod val="85000"/>
                    <a:lumOff val="15000"/>
                  </a:prstClr>
                </a:solidFill>
              </a:rPr>
              <a:t>The sister in yellow sat on the shelf drying herself, for she planned to fill the dinner pot later.  </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45" y="1638979"/>
            <a:ext cx="3944937" cy="377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5450654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708140"/>
            <a:ext cx="4572000" cy="3416320"/>
          </a:xfrm>
          <a:prstGeom prst="rect">
            <a:avLst/>
          </a:prstGeom>
        </p:spPr>
        <p:txBody>
          <a:bodyPr>
            <a:spAutoFit/>
          </a:bodyPr>
          <a:lstStyle/>
          <a:p>
            <a:pPr lvl="0">
              <a:spcBef>
                <a:spcPct val="20000"/>
              </a:spcBef>
              <a:buClr>
                <a:srgbClr val="873624"/>
              </a:buClr>
            </a:pPr>
            <a:r>
              <a:rPr lang="en-US" sz="3600" dirty="0">
                <a:solidFill>
                  <a:prstClr val="black">
                    <a:lumMod val="85000"/>
                    <a:lumOff val="15000"/>
                  </a:prstClr>
                </a:solidFill>
              </a:rPr>
              <a:t>The third sister </a:t>
            </a:r>
            <a:r>
              <a:rPr lang="en-US" sz="3600" dirty="0" smtClean="0">
                <a:solidFill>
                  <a:prstClr val="black">
                    <a:lumMod val="85000"/>
                    <a:lumOff val="15000"/>
                  </a:prstClr>
                </a:solidFill>
              </a:rPr>
              <a:t>joined </a:t>
            </a:r>
            <a:r>
              <a:rPr lang="en-US" sz="3600" dirty="0">
                <a:solidFill>
                  <a:prstClr val="black">
                    <a:lumMod val="85000"/>
                    <a:lumOff val="15000"/>
                  </a:prstClr>
                </a:solidFill>
              </a:rPr>
              <a:t>them, ready to grind meal for the Indian boy.  And the three were never separated again. </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400"/>
            <a:ext cx="2962275"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2431790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7162"/>
            <a:ext cx="8464351" cy="594049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4294967295"/>
          </p:nvPr>
        </p:nvSpPr>
        <p:spPr>
          <a:xfrm>
            <a:off x="4572000" y="1124129"/>
            <a:ext cx="4572000" cy="3371671"/>
          </a:xfrm>
        </p:spPr>
        <p:txBody>
          <a:bodyPr>
            <a:noAutofit/>
          </a:bodyPr>
          <a:lstStyle/>
          <a:p>
            <a:pPr marL="0" indent="0" algn="r">
              <a:buNone/>
            </a:pPr>
            <a:r>
              <a:rPr lang="en-US" sz="3600" dirty="0" smtClean="0"/>
              <a:t>These sisters were quite different from one another in their size &amp; also in their way of dressing.  </a:t>
            </a:r>
            <a:endParaRPr lang="en-US" sz="3600" dirty="0"/>
          </a:p>
        </p:txBody>
      </p:sp>
      <p:sp>
        <p:nvSpPr>
          <p:cNvPr id="5" name="Rectangle 4"/>
          <p:cNvSpPr/>
          <p:nvPr/>
        </p:nvSpPr>
        <p:spPr>
          <a:xfrm>
            <a:off x="0" y="0"/>
            <a:ext cx="9144000" cy="1200329"/>
          </a:xfrm>
          <a:prstGeom prst="rect">
            <a:avLst/>
          </a:prstGeom>
        </p:spPr>
        <p:txBody>
          <a:bodyPr wrap="square">
            <a:spAutoFit/>
          </a:bodyPr>
          <a:lstStyle/>
          <a:p>
            <a:pPr algn="r"/>
            <a:r>
              <a:rPr lang="en-US" sz="3600" dirty="0">
                <a:solidFill>
                  <a:prstClr val="black">
                    <a:lumMod val="85000"/>
                    <a:lumOff val="15000"/>
                  </a:prstClr>
                </a:solidFill>
              </a:rPr>
              <a:t>Once upon a time very long ago, there were three sisters who lived together in a field. </a:t>
            </a:r>
            <a:endParaRPr lang="en-US" dirty="0"/>
          </a:p>
        </p:txBody>
      </p:sp>
    </p:spTree>
    <p:custDataLst>
      <p:tags r:id="rId1"/>
    </p:custDataLst>
    <p:extLst>
      <p:ext uri="{BB962C8B-B14F-4D97-AF65-F5344CB8AC3E}">
        <p14:creationId xmlns:p14="http://schemas.microsoft.com/office/powerpoint/2010/main" val="161480347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159186"/>
            <a:ext cx="6553200" cy="4594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The End</a:t>
            </a:r>
            <a:endParaRPr lang="en-US" dirty="0"/>
          </a:p>
        </p:txBody>
      </p:sp>
    </p:spTree>
    <p:custDataLst>
      <p:tags r:id="rId1"/>
    </p:custDataLst>
    <p:extLst>
      <p:ext uri="{BB962C8B-B14F-4D97-AF65-F5344CB8AC3E}">
        <p14:creationId xmlns:p14="http://schemas.microsoft.com/office/powerpoint/2010/main" val="263128315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the </a:t>
            </a:r>
            <a:r>
              <a:rPr lang="en-US" dirty="0"/>
              <a:t>T</a:t>
            </a:r>
            <a:r>
              <a:rPr lang="en-US" dirty="0" smtClean="0"/>
              <a:t>hree Sisters?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873925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01747" y="2184400"/>
            <a:ext cx="2008053" cy="467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2008052" y="2248347"/>
            <a:ext cx="6436699" cy="3877815"/>
          </a:xfrm>
        </p:spPr>
        <p:txBody>
          <a:bodyPr/>
          <a:lstStyle/>
          <a:p>
            <a:r>
              <a:rPr lang="en-US" dirty="0" smtClean="0"/>
              <a:t>The eldest </a:t>
            </a:r>
            <a:r>
              <a:rPr lang="en-US" dirty="0"/>
              <a:t>sister, standing </a:t>
            </a:r>
            <a:r>
              <a:rPr lang="en-US" dirty="0" smtClean="0"/>
              <a:t>straight </a:t>
            </a:r>
            <a:r>
              <a:rPr lang="en-US" dirty="0"/>
              <a:t>and tall above the </a:t>
            </a:r>
            <a:r>
              <a:rPr lang="en-US" dirty="0" smtClean="0"/>
              <a:t>others trying </a:t>
            </a:r>
            <a:r>
              <a:rPr lang="en-US" dirty="0"/>
              <a:t>to guard them.  </a:t>
            </a:r>
            <a:endParaRPr lang="en-US" dirty="0" smtClean="0"/>
          </a:p>
          <a:p>
            <a:r>
              <a:rPr lang="en-US" dirty="0" smtClean="0"/>
              <a:t>She </a:t>
            </a:r>
            <a:r>
              <a:rPr lang="en-US" dirty="0"/>
              <a:t>wore a pale green shawl, </a:t>
            </a:r>
            <a:r>
              <a:rPr lang="en-US" dirty="0" smtClean="0"/>
              <a:t>&amp; </a:t>
            </a:r>
            <a:r>
              <a:rPr lang="en-US" dirty="0"/>
              <a:t>had long, yellow hair that tossed about her head in the breezes</a:t>
            </a:r>
          </a:p>
        </p:txBody>
      </p:sp>
      <p:sp>
        <p:nvSpPr>
          <p:cNvPr id="3" name="Title 2"/>
          <p:cNvSpPr>
            <a:spLocks noGrp="1"/>
          </p:cNvSpPr>
          <p:nvPr>
            <p:ph type="title"/>
          </p:nvPr>
        </p:nvSpPr>
        <p:spPr/>
        <p:txBody>
          <a:bodyPr/>
          <a:lstStyle/>
          <a:p>
            <a:r>
              <a:rPr lang="en-US" dirty="0" smtClean="0"/>
              <a:t>Corn</a:t>
            </a:r>
            <a:endParaRPr lang="en-US" dirty="0"/>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0" t="6788" r="1891" b="7552"/>
          <a:stretch/>
        </p:blipFill>
        <p:spPr bwMode="auto">
          <a:xfrm>
            <a:off x="4514042" y="3886200"/>
            <a:ext cx="4248958" cy="2852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612270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64" y="2050549"/>
            <a:ext cx="2015836" cy="484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1981201" y="2248347"/>
            <a:ext cx="6463551" cy="3877815"/>
          </a:xfrm>
        </p:spPr>
        <p:txBody>
          <a:bodyPr/>
          <a:lstStyle/>
          <a:p>
            <a:r>
              <a:rPr lang="en-US" dirty="0" smtClean="0"/>
              <a:t>The little </a:t>
            </a:r>
            <a:r>
              <a:rPr lang="en-US" dirty="0"/>
              <a:t>sister, so young that she could only crawl at first, &amp; she was dressed in green.</a:t>
            </a:r>
          </a:p>
          <a:p>
            <a:endParaRPr lang="en-US" dirty="0"/>
          </a:p>
        </p:txBody>
      </p:sp>
      <p:sp>
        <p:nvSpPr>
          <p:cNvPr id="3" name="Title 2"/>
          <p:cNvSpPr>
            <a:spLocks noGrp="1"/>
          </p:cNvSpPr>
          <p:nvPr>
            <p:ph type="title"/>
          </p:nvPr>
        </p:nvSpPr>
        <p:spPr/>
        <p:txBody>
          <a:bodyPr/>
          <a:lstStyle/>
          <a:p>
            <a:r>
              <a:rPr lang="en-US" dirty="0" smtClean="0"/>
              <a:t>Beans</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994"/>
          <a:stretch/>
        </p:blipFill>
        <p:spPr bwMode="auto">
          <a:xfrm>
            <a:off x="3048000" y="3381094"/>
            <a:ext cx="5638799" cy="33083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527853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Wore bright </a:t>
            </a:r>
            <a:r>
              <a:rPr lang="en-US" dirty="0"/>
              <a:t>yellow, and </a:t>
            </a:r>
            <a:r>
              <a:rPr lang="en-US" dirty="0" smtClean="0"/>
              <a:t>had </a:t>
            </a:r>
            <a:r>
              <a:rPr lang="en-US" dirty="0"/>
              <a:t>a way of running off by herself when the sun shone and the soft wind blew in her face.</a:t>
            </a:r>
          </a:p>
          <a:p>
            <a:endParaRPr lang="en-US" dirty="0"/>
          </a:p>
        </p:txBody>
      </p:sp>
      <p:sp>
        <p:nvSpPr>
          <p:cNvPr id="3" name="Title 2"/>
          <p:cNvSpPr>
            <a:spLocks noGrp="1"/>
          </p:cNvSpPr>
          <p:nvPr>
            <p:ph type="title"/>
          </p:nvPr>
        </p:nvSpPr>
        <p:spPr/>
        <p:txBody>
          <a:bodyPr/>
          <a:lstStyle/>
          <a:p>
            <a:r>
              <a:rPr lang="en-US" dirty="0" smtClean="0"/>
              <a:t>Squash</a:t>
            </a:r>
            <a:endParaRPr lang="en-US" dirty="0"/>
          </a:p>
        </p:txBody>
      </p:sp>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18" t="7656" r="5746" b="7442"/>
          <a:stretch/>
        </p:blipFill>
        <p:spPr bwMode="auto">
          <a:xfrm>
            <a:off x="3962400" y="3335655"/>
            <a:ext cx="4856018" cy="3392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99497"/>
            <a:ext cx="3505200" cy="3358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94727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Three Sisters Garden</a:t>
            </a:r>
            <a:endParaRPr lang="en-US" dirty="0"/>
          </a:p>
        </p:txBody>
      </p:sp>
      <p:sp>
        <p:nvSpPr>
          <p:cNvPr id="3" name="Text Placeholder 2"/>
          <p:cNvSpPr>
            <a:spLocks noGrp="1"/>
          </p:cNvSpPr>
          <p:nvPr>
            <p:ph type="body" idx="1"/>
          </p:nvPr>
        </p:nvSpPr>
        <p:spPr/>
        <p:txBody>
          <a:bodyPr/>
          <a:lstStyle/>
          <a:p>
            <a:endParaRPr lang="en-US"/>
          </a:p>
        </p:txBody>
      </p:sp>
    </p:spTree>
    <p:custDataLst>
      <p:tags r:id="rId1"/>
    </p:custDataLst>
    <p:extLst>
      <p:ext uri="{BB962C8B-B14F-4D97-AF65-F5344CB8AC3E}">
        <p14:creationId xmlns:p14="http://schemas.microsoft.com/office/powerpoint/2010/main" val="401390682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a:t>
            </a:r>
            <a:endParaRPr lang="en-US" dirty="0"/>
          </a:p>
        </p:txBody>
      </p:sp>
      <p:sp>
        <p:nvSpPr>
          <p:cNvPr id="3" name="Content Placeholder 2"/>
          <p:cNvSpPr>
            <a:spLocks noGrp="1"/>
          </p:cNvSpPr>
          <p:nvPr>
            <p:ph sz="quarter" idx="13"/>
          </p:nvPr>
        </p:nvSpPr>
        <p:spPr/>
        <p:txBody>
          <a:bodyPr/>
          <a:lstStyle/>
          <a:p>
            <a:r>
              <a:rPr lang="en-US" dirty="0" smtClean="0"/>
              <a:t>Get a pot</a:t>
            </a:r>
          </a:p>
          <a:p>
            <a:r>
              <a:rPr lang="en-US" dirty="0" smtClean="0"/>
              <a:t>Write name on the outside of pot</a:t>
            </a:r>
          </a:p>
          <a:p>
            <a:r>
              <a:rPr lang="en-US" dirty="0" smtClean="0"/>
              <a:t>Fill with soil</a:t>
            </a:r>
          </a:p>
          <a:p>
            <a:r>
              <a:rPr lang="en-US" dirty="0" smtClean="0"/>
              <a:t>Collect a corn seed</a:t>
            </a:r>
          </a:p>
          <a:p>
            <a:r>
              <a:rPr lang="en-US" dirty="0" smtClean="0"/>
              <a:t>Plant corn seed</a:t>
            </a:r>
          </a:p>
          <a:p>
            <a:r>
              <a:rPr lang="en-US" dirty="0" smtClean="0"/>
              <a:t>After two weeks repot corn in a bigger pot or move outside</a:t>
            </a:r>
            <a:endParaRPr lang="en-US" dirty="0"/>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5938032" y="3632077"/>
            <a:ext cx="3225923" cy="3225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9783" r="89493">
                        <a14:foregroundMark x1="13406" y1="2899" x2="14130" y2="99638"/>
                        <a14:foregroundMark x1="87681" y1="2899" x2="89130" y2="98913"/>
                        <a14:foregroundMark x1="74275" y1="14130" x2="63768" y2="97826"/>
                      </a14:backgroundRemoval>
                    </a14:imgEffect>
                  </a14:imgLayer>
                </a14:imgProps>
              </a:ext>
              <a:ext uri="{28A0092B-C50C-407E-A947-70E740481C1C}">
                <a14:useLocalDpi xmlns:a14="http://schemas.microsoft.com/office/drawing/2010/main" val="0"/>
              </a:ext>
            </a:extLst>
          </a:blip>
          <a:srcRect l="12836" r="11594"/>
          <a:stretch/>
        </p:blipFill>
        <p:spPr bwMode="auto">
          <a:xfrm>
            <a:off x="4648237" y="3124200"/>
            <a:ext cx="1487677" cy="1968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754" b="84783" l="27656" r="71094"/>
                    </a14:imgEffect>
                  </a14:imgLayer>
                </a14:imgProps>
              </a:ext>
              <a:ext uri="{28A0092B-C50C-407E-A947-70E740481C1C}">
                <a14:useLocalDpi xmlns:a14="http://schemas.microsoft.com/office/drawing/2010/main" val="0"/>
              </a:ext>
            </a:extLst>
          </a:blip>
          <a:srcRect l="27143" t="6040" r="28809" b="14262"/>
          <a:stretch/>
        </p:blipFill>
        <p:spPr bwMode="auto">
          <a:xfrm>
            <a:off x="6705600" y="1694745"/>
            <a:ext cx="1752599" cy="1937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63816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Beans &amp; Squash</a:t>
            </a:r>
            <a:endParaRPr lang="en-US" dirty="0"/>
          </a:p>
        </p:txBody>
      </p:sp>
      <p:sp>
        <p:nvSpPr>
          <p:cNvPr id="3" name="Content Placeholder 2"/>
          <p:cNvSpPr>
            <a:spLocks noGrp="1"/>
          </p:cNvSpPr>
          <p:nvPr>
            <p:ph sz="quarter" idx="13"/>
          </p:nvPr>
        </p:nvSpPr>
        <p:spPr>
          <a:xfrm>
            <a:off x="457200" y="2240280"/>
            <a:ext cx="4267200" cy="4160520"/>
          </a:xfrm>
        </p:spPr>
        <p:txBody>
          <a:bodyPr>
            <a:normAutofit/>
          </a:bodyPr>
          <a:lstStyle/>
          <a:p>
            <a:r>
              <a:rPr lang="en-US" dirty="0" smtClean="0"/>
              <a:t>When repotting or moving corn outside it is time to plant the last two sisters</a:t>
            </a:r>
          </a:p>
          <a:p>
            <a:r>
              <a:rPr lang="en-US" dirty="0" smtClean="0"/>
              <a:t>Plant bean seed on the right side of the corn plant </a:t>
            </a:r>
          </a:p>
          <a:p>
            <a:r>
              <a:rPr lang="en-US" dirty="0" smtClean="0"/>
              <a:t>Plant squash seed on the left side of the corn plant</a:t>
            </a:r>
          </a:p>
          <a:p>
            <a:r>
              <a:rPr lang="en-US" dirty="0" smtClean="0"/>
              <a:t>Water</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1730" y="2286000"/>
            <a:ext cx="2183070" cy="2978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364" r="14363"/>
          <a:stretch/>
        </p:blipFill>
        <p:spPr bwMode="auto">
          <a:xfrm>
            <a:off x="4572000" y="3905250"/>
            <a:ext cx="1357745" cy="190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0055" y="3905250"/>
            <a:ext cx="1357745" cy="1894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070819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Growing a Three Sisters Garden</a:t>
            </a:r>
            <a:endParaRPr lang="en-US" dirty="0"/>
          </a:p>
        </p:txBody>
      </p:sp>
    </p:spTree>
    <p:extLst>
      <p:ext uri="{BB962C8B-B14F-4D97-AF65-F5344CB8AC3E}">
        <p14:creationId xmlns:p14="http://schemas.microsoft.com/office/powerpoint/2010/main" val="323797602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457200" indent="-457200">
              <a:buFont typeface="+mj-lt"/>
              <a:buAutoNum type="arabicPeriod"/>
            </a:pPr>
            <a:r>
              <a:rPr lang="en-US" dirty="0" smtClean="0"/>
              <a:t>Follow planting instructions given earlier</a:t>
            </a:r>
          </a:p>
          <a:p>
            <a:pPr lvl="1"/>
            <a:r>
              <a:rPr lang="en-US" dirty="0" smtClean="0"/>
              <a:t>Repot corn or move outside after two weeks</a:t>
            </a:r>
          </a:p>
          <a:p>
            <a:pPr lvl="1"/>
            <a:r>
              <a:rPr lang="en-US" dirty="0" smtClean="0"/>
              <a:t>Plant beans and squash</a:t>
            </a:r>
          </a:p>
          <a:p>
            <a:pPr marL="457200" indent="-457200">
              <a:buFont typeface="+mj-lt"/>
              <a:buAutoNum type="arabicPeriod"/>
            </a:pPr>
            <a:r>
              <a:rPr lang="en-US" dirty="0" smtClean="0"/>
              <a:t>Water</a:t>
            </a:r>
          </a:p>
          <a:p>
            <a:pPr marL="457200" indent="-457200">
              <a:buFont typeface="+mj-lt"/>
              <a:buAutoNum type="arabicPeriod"/>
            </a:pPr>
            <a:r>
              <a:rPr lang="en-US" dirty="0" smtClean="0"/>
              <a:t>Sunlight</a:t>
            </a:r>
          </a:p>
          <a:p>
            <a:pPr marL="457200" indent="-457200">
              <a:buFont typeface="+mj-lt"/>
              <a:buAutoNum type="arabicPeriod"/>
            </a:pPr>
            <a:r>
              <a:rPr lang="en-US" dirty="0" smtClean="0"/>
              <a:t>Room to grow</a:t>
            </a:r>
          </a:p>
          <a:p>
            <a:pPr marL="457200" indent="-457200">
              <a:buFont typeface="+mj-lt"/>
              <a:buAutoNum type="arabicPeriod"/>
            </a:pPr>
            <a:r>
              <a:rPr lang="en-US" dirty="0" smtClean="0"/>
              <a:t>Time</a:t>
            </a:r>
          </a:p>
        </p:txBody>
      </p:sp>
      <p:sp>
        <p:nvSpPr>
          <p:cNvPr id="3" name="Title 2"/>
          <p:cNvSpPr>
            <a:spLocks noGrp="1"/>
          </p:cNvSpPr>
          <p:nvPr>
            <p:ph type="title"/>
          </p:nvPr>
        </p:nvSpPr>
        <p:spPr/>
        <p:txBody>
          <a:bodyPr/>
          <a:lstStyle/>
          <a:p>
            <a:r>
              <a:rPr lang="en-US" dirty="0" smtClean="0"/>
              <a:t>Things </a:t>
            </a:r>
            <a:r>
              <a:rPr lang="en-US" dirty="0"/>
              <a:t>O</a:t>
            </a:r>
            <a:r>
              <a:rPr lang="en-US" dirty="0" smtClean="0"/>
              <a:t>ur Sisters Need</a:t>
            </a:r>
            <a:endParaRPr lang="en-US" dirty="0"/>
          </a:p>
        </p:txBody>
      </p:sp>
    </p:spTree>
    <p:extLst>
      <p:ext uri="{BB962C8B-B14F-4D97-AF65-F5344CB8AC3E}">
        <p14:creationId xmlns:p14="http://schemas.microsoft.com/office/powerpoint/2010/main" val="411865218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38200" y="685800"/>
            <a:ext cx="3352800" cy="5562600"/>
          </a:xfrm>
        </p:spPr>
        <p:txBody>
          <a:bodyPr>
            <a:noAutofit/>
          </a:bodyPr>
          <a:lstStyle/>
          <a:p>
            <a:pPr marL="0" indent="0">
              <a:buNone/>
            </a:pPr>
            <a:r>
              <a:rPr lang="en-US" sz="3600" dirty="0" smtClean="0"/>
              <a:t>One of the three was a little sister, so young that she could only crawl at first, &amp; she was dressed in green.</a:t>
            </a:r>
            <a:endParaRPr lang="en-US" sz="3600" dirty="0"/>
          </a:p>
        </p:txBody>
      </p:sp>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3478" r="37313"/>
          <a:stretch/>
        </p:blipFill>
        <p:spPr bwMode="auto">
          <a:xfrm>
            <a:off x="5105400" y="0"/>
            <a:ext cx="2729345" cy="65580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453148803"/>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and the Three Sisters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392645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Corn</a:t>
            </a:r>
            <a:endParaRPr lang="en-US" dirty="0"/>
          </a:p>
        </p:txBody>
      </p:sp>
      <p:sp>
        <p:nvSpPr>
          <p:cNvPr id="3" name="Text Placeholder 2"/>
          <p:cNvSpPr>
            <a:spLocks noGrp="1"/>
          </p:cNvSpPr>
          <p:nvPr>
            <p:ph type="body" idx="1"/>
          </p:nvPr>
        </p:nvSpPr>
        <p:spPr/>
        <p:txBody>
          <a:bodyPr/>
          <a:lstStyle/>
          <a:p>
            <a:r>
              <a:rPr lang="en-US" dirty="0" smtClean="0"/>
              <a:t>For Sisters</a:t>
            </a:r>
            <a:endParaRPr lang="en-US" dirty="0"/>
          </a:p>
        </p:txBody>
      </p:sp>
      <p:sp>
        <p:nvSpPr>
          <p:cNvPr id="4" name="Content Placeholder 3"/>
          <p:cNvSpPr>
            <a:spLocks noGrp="1"/>
          </p:cNvSpPr>
          <p:nvPr>
            <p:ph sz="half" idx="2"/>
          </p:nvPr>
        </p:nvSpPr>
        <p:spPr/>
        <p:txBody>
          <a:bodyPr/>
          <a:lstStyle/>
          <a:p>
            <a:r>
              <a:rPr lang="en-US" dirty="0" smtClean="0"/>
              <a:t>Provides support for beans</a:t>
            </a:r>
            <a:endParaRPr lang="en-US" dirty="0"/>
          </a:p>
        </p:txBody>
      </p:sp>
      <p:sp>
        <p:nvSpPr>
          <p:cNvPr id="5" name="Text Placeholder 4"/>
          <p:cNvSpPr>
            <a:spLocks noGrp="1"/>
          </p:cNvSpPr>
          <p:nvPr>
            <p:ph type="body" sz="quarter" idx="3"/>
          </p:nvPr>
        </p:nvSpPr>
        <p:spPr/>
        <p:txBody>
          <a:bodyPr/>
          <a:lstStyle/>
          <a:p>
            <a:r>
              <a:rPr lang="en-US" dirty="0" smtClean="0"/>
              <a:t>For Us</a:t>
            </a:r>
            <a:endParaRPr lang="en-US" dirty="0"/>
          </a:p>
        </p:txBody>
      </p:sp>
      <p:sp>
        <p:nvSpPr>
          <p:cNvPr id="6" name="Content Placeholder 5"/>
          <p:cNvSpPr>
            <a:spLocks noGrp="1"/>
          </p:cNvSpPr>
          <p:nvPr>
            <p:ph sz="quarter" idx="4"/>
          </p:nvPr>
        </p:nvSpPr>
        <p:spPr/>
        <p:txBody>
          <a:bodyPr/>
          <a:lstStyle/>
          <a:p>
            <a:r>
              <a:rPr lang="en-US" dirty="0" smtClean="0"/>
              <a:t>Carbohydrates</a:t>
            </a:r>
          </a:p>
          <a:p>
            <a:r>
              <a:rPr lang="en-US" dirty="0" smtClean="0"/>
              <a:t>Grain</a:t>
            </a:r>
          </a:p>
          <a:p>
            <a:r>
              <a:rPr lang="en-US" dirty="0" smtClean="0"/>
              <a:t>Amino acids</a:t>
            </a:r>
            <a:endParaRPr lang="en-US" dirty="0"/>
          </a:p>
        </p:txBody>
      </p:sp>
    </p:spTree>
    <p:extLst>
      <p:ext uri="{BB962C8B-B14F-4D97-AF65-F5344CB8AC3E}">
        <p14:creationId xmlns:p14="http://schemas.microsoft.com/office/powerpoint/2010/main" val="309022522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Beans</a:t>
            </a:r>
            <a:endParaRPr lang="en-US" dirty="0"/>
          </a:p>
        </p:txBody>
      </p:sp>
      <p:sp>
        <p:nvSpPr>
          <p:cNvPr id="3" name="Text Placeholder 2"/>
          <p:cNvSpPr>
            <a:spLocks noGrp="1"/>
          </p:cNvSpPr>
          <p:nvPr>
            <p:ph type="body" idx="1"/>
          </p:nvPr>
        </p:nvSpPr>
        <p:spPr/>
        <p:txBody>
          <a:bodyPr/>
          <a:lstStyle/>
          <a:p>
            <a:r>
              <a:rPr lang="en-US" dirty="0" smtClean="0"/>
              <a:t>For Sisters</a:t>
            </a:r>
            <a:endParaRPr lang="en-US" dirty="0"/>
          </a:p>
        </p:txBody>
      </p:sp>
      <p:sp>
        <p:nvSpPr>
          <p:cNvPr id="4" name="Content Placeholder 3"/>
          <p:cNvSpPr>
            <a:spLocks noGrp="1"/>
          </p:cNvSpPr>
          <p:nvPr>
            <p:ph sz="half" idx="2"/>
          </p:nvPr>
        </p:nvSpPr>
        <p:spPr/>
        <p:txBody>
          <a:bodyPr/>
          <a:lstStyle/>
          <a:p>
            <a:r>
              <a:rPr lang="en-US" dirty="0" smtClean="0"/>
              <a:t>Help supply nitrogen to plants, especially corn</a:t>
            </a:r>
            <a:endParaRPr lang="en-US" dirty="0"/>
          </a:p>
        </p:txBody>
      </p:sp>
      <p:sp>
        <p:nvSpPr>
          <p:cNvPr id="5" name="Text Placeholder 4"/>
          <p:cNvSpPr>
            <a:spLocks noGrp="1"/>
          </p:cNvSpPr>
          <p:nvPr>
            <p:ph type="body" sz="quarter" idx="3"/>
          </p:nvPr>
        </p:nvSpPr>
        <p:spPr/>
        <p:txBody>
          <a:bodyPr/>
          <a:lstStyle/>
          <a:p>
            <a:r>
              <a:rPr lang="en-US" dirty="0" smtClean="0"/>
              <a:t>For Us</a:t>
            </a:r>
            <a:endParaRPr lang="en-US" dirty="0"/>
          </a:p>
        </p:txBody>
      </p:sp>
      <p:sp>
        <p:nvSpPr>
          <p:cNvPr id="6" name="Content Placeholder 5"/>
          <p:cNvSpPr>
            <a:spLocks noGrp="1"/>
          </p:cNvSpPr>
          <p:nvPr>
            <p:ph sz="quarter" idx="4"/>
          </p:nvPr>
        </p:nvSpPr>
        <p:spPr/>
        <p:txBody>
          <a:bodyPr/>
          <a:lstStyle/>
          <a:p>
            <a:r>
              <a:rPr lang="en-US" dirty="0" smtClean="0"/>
              <a:t>Protein</a:t>
            </a:r>
          </a:p>
          <a:p>
            <a:r>
              <a:rPr lang="en-US" dirty="0" smtClean="0"/>
              <a:t>Fiber</a:t>
            </a:r>
          </a:p>
          <a:p>
            <a:r>
              <a:rPr lang="en-US" dirty="0" smtClean="0"/>
              <a:t>Two essential amino acids that corn lacks</a:t>
            </a:r>
            <a:endParaRPr lang="en-US" dirty="0"/>
          </a:p>
        </p:txBody>
      </p:sp>
    </p:spTree>
    <p:extLst>
      <p:ext uri="{BB962C8B-B14F-4D97-AF65-F5344CB8AC3E}">
        <p14:creationId xmlns:p14="http://schemas.microsoft.com/office/powerpoint/2010/main" val="211771296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Squash</a:t>
            </a:r>
            <a:endParaRPr lang="en-US" dirty="0"/>
          </a:p>
        </p:txBody>
      </p:sp>
      <p:sp>
        <p:nvSpPr>
          <p:cNvPr id="3" name="Text Placeholder 2"/>
          <p:cNvSpPr>
            <a:spLocks noGrp="1"/>
          </p:cNvSpPr>
          <p:nvPr>
            <p:ph type="body" idx="1"/>
          </p:nvPr>
        </p:nvSpPr>
        <p:spPr/>
        <p:txBody>
          <a:bodyPr/>
          <a:lstStyle/>
          <a:p>
            <a:r>
              <a:rPr lang="en-US" dirty="0" smtClean="0"/>
              <a:t>For Sisters</a:t>
            </a:r>
            <a:endParaRPr lang="en-US" dirty="0"/>
          </a:p>
        </p:txBody>
      </p:sp>
      <p:sp>
        <p:nvSpPr>
          <p:cNvPr id="4" name="Content Placeholder 3"/>
          <p:cNvSpPr>
            <a:spLocks noGrp="1"/>
          </p:cNvSpPr>
          <p:nvPr>
            <p:ph sz="half" idx="2"/>
          </p:nvPr>
        </p:nvSpPr>
        <p:spPr/>
        <p:txBody>
          <a:bodyPr/>
          <a:lstStyle/>
          <a:p>
            <a:r>
              <a:rPr lang="en-US" dirty="0" smtClean="0"/>
              <a:t>Shade soil</a:t>
            </a:r>
          </a:p>
          <a:p>
            <a:r>
              <a:rPr lang="en-US" dirty="0" smtClean="0"/>
              <a:t>Prevent weed growth</a:t>
            </a:r>
          </a:p>
          <a:p>
            <a:r>
              <a:rPr lang="en-US" dirty="0" smtClean="0"/>
              <a:t>Deter animal pests</a:t>
            </a:r>
            <a:endParaRPr lang="en-US" dirty="0"/>
          </a:p>
        </p:txBody>
      </p:sp>
      <p:sp>
        <p:nvSpPr>
          <p:cNvPr id="5" name="Text Placeholder 4"/>
          <p:cNvSpPr>
            <a:spLocks noGrp="1"/>
          </p:cNvSpPr>
          <p:nvPr>
            <p:ph type="body" sz="quarter" idx="3"/>
          </p:nvPr>
        </p:nvSpPr>
        <p:spPr/>
        <p:txBody>
          <a:bodyPr/>
          <a:lstStyle/>
          <a:p>
            <a:r>
              <a:rPr lang="en-US" dirty="0" smtClean="0"/>
              <a:t>For Us</a:t>
            </a:r>
            <a:endParaRPr lang="en-US" dirty="0"/>
          </a:p>
        </p:txBody>
      </p:sp>
      <p:sp>
        <p:nvSpPr>
          <p:cNvPr id="6" name="Content Placeholder 5"/>
          <p:cNvSpPr>
            <a:spLocks noGrp="1"/>
          </p:cNvSpPr>
          <p:nvPr>
            <p:ph sz="quarter" idx="4"/>
          </p:nvPr>
        </p:nvSpPr>
        <p:spPr/>
        <p:txBody>
          <a:bodyPr/>
          <a:lstStyle/>
          <a:p>
            <a:r>
              <a:rPr lang="en-US" dirty="0" smtClean="0"/>
              <a:t>Vitamin A</a:t>
            </a:r>
          </a:p>
          <a:p>
            <a:r>
              <a:rPr lang="en-US" dirty="0" smtClean="0"/>
              <a:t>Quality fats that corn and beans lack</a:t>
            </a:r>
            <a:endParaRPr lang="en-US" dirty="0"/>
          </a:p>
        </p:txBody>
      </p:sp>
    </p:spTree>
    <p:extLst>
      <p:ext uri="{BB962C8B-B14F-4D97-AF65-F5344CB8AC3E}">
        <p14:creationId xmlns:p14="http://schemas.microsoft.com/office/powerpoint/2010/main" val="251535009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and the Three Sisters Conclusion</a:t>
            </a:r>
            <a:endParaRPr lang="en-US" dirty="0"/>
          </a:p>
        </p:txBody>
      </p:sp>
      <p:sp>
        <p:nvSpPr>
          <p:cNvPr id="3" name="Text Placeholder 2"/>
          <p:cNvSpPr>
            <a:spLocks noGrp="1"/>
          </p:cNvSpPr>
          <p:nvPr>
            <p:ph type="body" idx="1"/>
          </p:nvPr>
        </p:nvSpPr>
        <p:spPr/>
        <p:txBody>
          <a:bodyPr/>
          <a:lstStyle/>
          <a:p>
            <a:r>
              <a:rPr lang="en-US" dirty="0" smtClean="0"/>
              <a:t>For Sisters</a:t>
            </a:r>
            <a:endParaRPr lang="en-US" dirty="0"/>
          </a:p>
        </p:txBody>
      </p:sp>
      <p:sp>
        <p:nvSpPr>
          <p:cNvPr id="4" name="Content Placeholder 3"/>
          <p:cNvSpPr>
            <a:spLocks noGrp="1"/>
          </p:cNvSpPr>
          <p:nvPr>
            <p:ph sz="half" idx="2"/>
          </p:nvPr>
        </p:nvSpPr>
        <p:spPr/>
        <p:txBody>
          <a:bodyPr/>
          <a:lstStyle/>
          <a:p>
            <a:r>
              <a:rPr lang="en-US" dirty="0" smtClean="0"/>
              <a:t>Help each other grow</a:t>
            </a:r>
          </a:p>
          <a:p>
            <a:pPr lvl="1"/>
            <a:r>
              <a:rPr lang="en-US" dirty="0" smtClean="0"/>
              <a:t>Corn = support</a:t>
            </a:r>
          </a:p>
          <a:p>
            <a:pPr lvl="1"/>
            <a:r>
              <a:rPr lang="en-US" dirty="0" smtClean="0"/>
              <a:t>Beans = nitrogen</a:t>
            </a:r>
          </a:p>
          <a:p>
            <a:pPr lvl="1"/>
            <a:r>
              <a:rPr lang="en-US" dirty="0" smtClean="0"/>
              <a:t>Squash = protection</a:t>
            </a:r>
            <a:endParaRPr lang="en-US" dirty="0"/>
          </a:p>
        </p:txBody>
      </p:sp>
      <p:sp>
        <p:nvSpPr>
          <p:cNvPr id="5" name="Text Placeholder 4"/>
          <p:cNvSpPr>
            <a:spLocks noGrp="1"/>
          </p:cNvSpPr>
          <p:nvPr>
            <p:ph type="body" sz="quarter" idx="3"/>
          </p:nvPr>
        </p:nvSpPr>
        <p:spPr/>
        <p:txBody>
          <a:bodyPr/>
          <a:lstStyle/>
          <a:p>
            <a:r>
              <a:rPr lang="en-US" dirty="0" smtClean="0"/>
              <a:t>For Us</a:t>
            </a:r>
            <a:endParaRPr lang="en-US" dirty="0"/>
          </a:p>
        </p:txBody>
      </p:sp>
      <p:sp>
        <p:nvSpPr>
          <p:cNvPr id="6" name="Content Placeholder 5"/>
          <p:cNvSpPr>
            <a:spLocks noGrp="1"/>
          </p:cNvSpPr>
          <p:nvPr>
            <p:ph sz="quarter" idx="4"/>
          </p:nvPr>
        </p:nvSpPr>
        <p:spPr/>
        <p:txBody>
          <a:bodyPr/>
          <a:lstStyle/>
          <a:p>
            <a:r>
              <a:rPr lang="en-US" dirty="0" smtClean="0"/>
              <a:t>More colorful plates, balanced diets</a:t>
            </a:r>
            <a:endParaRPr lang="en-US" dirty="0"/>
          </a:p>
        </p:txBody>
      </p:sp>
    </p:spTree>
    <p:extLst>
      <p:ext uri="{BB962C8B-B14F-4D97-AF65-F5344CB8AC3E}">
        <p14:creationId xmlns:p14="http://schemas.microsoft.com/office/powerpoint/2010/main" val="289651962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Next Step</a:t>
            </a:r>
            <a:endParaRPr lang="en-US" dirty="0"/>
          </a:p>
        </p:txBody>
      </p:sp>
      <p:sp>
        <p:nvSpPr>
          <p:cNvPr id="3" name="Text Placeholder 2"/>
          <p:cNvSpPr>
            <a:spLocks noGrp="1"/>
          </p:cNvSpPr>
          <p:nvPr>
            <p:ph type="body" idx="1"/>
          </p:nvPr>
        </p:nvSpPr>
        <p:spPr>
          <a:xfrm>
            <a:off x="690040" y="3962400"/>
            <a:ext cx="7734747" cy="1500187"/>
          </a:xfrm>
        </p:spPr>
        <p:txBody>
          <a:bodyPr/>
          <a:lstStyle/>
          <a:p>
            <a:r>
              <a:rPr lang="en-US" dirty="0" smtClean="0"/>
              <a:t>Here are some recipes to try, </a:t>
            </a:r>
            <a:br>
              <a:rPr lang="en-US" dirty="0" smtClean="0"/>
            </a:br>
            <a:r>
              <a:rPr lang="en-US" dirty="0" smtClean="0"/>
              <a:t>after your garden is ready to harvest</a:t>
            </a:r>
            <a:endParaRPr lang="en-US" dirty="0"/>
          </a:p>
        </p:txBody>
      </p:sp>
    </p:spTree>
    <p:extLst>
      <p:ext uri="{BB962C8B-B14F-4D97-AF65-F5344CB8AC3E}">
        <p14:creationId xmlns:p14="http://schemas.microsoft.com/office/powerpoint/2010/main" val="27670871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054846"/>
            <a:ext cx="4787153" cy="4574554"/>
          </a:xfrm>
        </p:spPr>
        <p:txBody>
          <a:bodyPr>
            <a:normAutofit fontScale="77500" lnSpcReduction="20000"/>
          </a:bodyPr>
          <a:lstStyle/>
          <a:p>
            <a:pPr marL="0" indent="0">
              <a:buNone/>
            </a:pPr>
            <a:r>
              <a:rPr lang="en-US" b="1" dirty="0" smtClean="0"/>
              <a:t>Ingredients:</a:t>
            </a:r>
          </a:p>
          <a:p>
            <a:r>
              <a:rPr lang="en-US" dirty="0" smtClean="0"/>
              <a:t>3 cups pinto or kidney beans</a:t>
            </a:r>
          </a:p>
          <a:p>
            <a:r>
              <a:rPr lang="en-US" dirty="0" smtClean="0"/>
              <a:t>2 – 3 cloves of garlic, minced</a:t>
            </a:r>
          </a:p>
          <a:p>
            <a:r>
              <a:rPr lang="en-US" dirty="0" smtClean="0"/>
              <a:t>2 teaspoons dried oregano</a:t>
            </a:r>
          </a:p>
          <a:p>
            <a:r>
              <a:rPr lang="en-US" dirty="0" smtClean="0"/>
              <a:t>1 teaspoon cumin seeds</a:t>
            </a:r>
          </a:p>
          <a:p>
            <a:r>
              <a:rPr lang="en-US" dirty="0" smtClean="0"/>
              <a:t>½ teaspoon cinnamon</a:t>
            </a:r>
          </a:p>
          <a:p>
            <a:r>
              <a:rPr lang="en-US" dirty="0" smtClean="0"/>
              <a:t>1 tablespoon extra virgin olive oil</a:t>
            </a:r>
          </a:p>
          <a:p>
            <a:r>
              <a:rPr lang="en-US" dirty="0" smtClean="0"/>
              <a:t>1 medium onion, chopped</a:t>
            </a:r>
          </a:p>
          <a:p>
            <a:r>
              <a:rPr lang="en-US" dirty="0" smtClean="0"/>
              <a:t>1 ½ teaspoons sea salt</a:t>
            </a:r>
          </a:p>
          <a:p>
            <a:r>
              <a:rPr lang="en-US" dirty="0" smtClean="0"/>
              <a:t>2 – 3 cups winter squash, cut in chunks</a:t>
            </a:r>
          </a:p>
          <a:p>
            <a:r>
              <a:rPr lang="en-US" dirty="0" smtClean="0"/>
              <a:t>14 oz. can chopped tomatoes</a:t>
            </a:r>
          </a:p>
          <a:p>
            <a:r>
              <a:rPr lang="en-US" dirty="0" smtClean="0"/>
              <a:t>1 tablespoon </a:t>
            </a:r>
            <a:r>
              <a:rPr lang="en-US" dirty="0" err="1" smtClean="0"/>
              <a:t>chile</a:t>
            </a:r>
            <a:r>
              <a:rPr lang="en-US" dirty="0" smtClean="0"/>
              <a:t> powder</a:t>
            </a:r>
          </a:p>
          <a:p>
            <a:r>
              <a:rPr lang="en-US" dirty="0" smtClean="0"/>
              <a:t>1 ½ cups fresh or frozen corn</a:t>
            </a:r>
          </a:p>
          <a:p>
            <a:r>
              <a:rPr lang="en-US" dirty="0" smtClean="0"/>
              <a:t>8 – 10 tablespoons grated cheese , as garnish</a:t>
            </a:r>
            <a:endParaRPr lang="en-US" dirty="0"/>
          </a:p>
        </p:txBody>
      </p:sp>
      <p:sp>
        <p:nvSpPr>
          <p:cNvPr id="3" name="Title 2"/>
          <p:cNvSpPr>
            <a:spLocks noGrp="1"/>
          </p:cNvSpPr>
          <p:nvPr>
            <p:ph type="title"/>
          </p:nvPr>
        </p:nvSpPr>
        <p:spPr/>
        <p:txBody>
          <a:bodyPr/>
          <a:lstStyle/>
          <a:p>
            <a:r>
              <a:rPr lang="en-US" dirty="0" smtClean="0"/>
              <a:t>Three Sisters Stew</a:t>
            </a:r>
            <a:endParaRPr lang="en-US" dirty="0"/>
          </a:p>
        </p:txBody>
      </p:sp>
      <p:sp>
        <p:nvSpPr>
          <p:cNvPr id="4" name="Rectangle 3"/>
          <p:cNvSpPr/>
          <p:nvPr/>
        </p:nvSpPr>
        <p:spPr>
          <a:xfrm>
            <a:off x="1143000" y="1664732"/>
            <a:ext cx="6858000" cy="369332"/>
          </a:xfrm>
          <a:prstGeom prst="rect">
            <a:avLst/>
          </a:prstGeom>
        </p:spPr>
        <p:txBody>
          <a:bodyPr wrap="square">
            <a:spAutoFit/>
          </a:bodyPr>
          <a:lstStyle/>
          <a:p>
            <a:r>
              <a:rPr lang="en-US" b="1" dirty="0" smtClean="0"/>
              <a:t>Prep time: 30 – 40 minutes		            Serves: 6 – 8 people</a:t>
            </a:r>
          </a:p>
        </p:txBody>
      </p:sp>
      <p:sp>
        <p:nvSpPr>
          <p:cNvPr id="5" name="Content Placeholder 1"/>
          <p:cNvSpPr txBox="1">
            <a:spLocks/>
          </p:cNvSpPr>
          <p:nvPr/>
        </p:nvSpPr>
        <p:spPr>
          <a:xfrm>
            <a:off x="4953000" y="2034064"/>
            <a:ext cx="3733801" cy="4671536"/>
          </a:xfrm>
          <a:prstGeom prst="rect">
            <a:avLst/>
          </a:prstGeom>
        </p:spPr>
        <p:txBody>
          <a:bodyPr vert="horz" lIns="91440" tIns="45720" rIns="91440" bIns="45720" rtlCol="0">
            <a:normAutofit fontScale="85000" lnSpcReduction="20000"/>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Font typeface="Wingdings" pitchFamily="2" charset="2"/>
              <a:buNone/>
            </a:pPr>
            <a:r>
              <a:rPr lang="en-US" b="1" dirty="0" smtClean="0"/>
              <a:t>Steps:</a:t>
            </a:r>
          </a:p>
          <a:p>
            <a:pPr marL="457200" indent="-457200">
              <a:buFont typeface="+mj-lt"/>
              <a:buAutoNum type="arabicPeriod"/>
            </a:pPr>
            <a:r>
              <a:rPr lang="en-US" dirty="0" smtClean="0"/>
              <a:t>In large pot, quickly dry-toast oregano, cumin seeds, and cinnamon</a:t>
            </a:r>
          </a:p>
          <a:p>
            <a:pPr marL="457200" indent="-457200">
              <a:buFont typeface="+mj-lt"/>
              <a:buAutoNum type="arabicPeriod"/>
            </a:pPr>
            <a:r>
              <a:rPr lang="en-US" dirty="0" smtClean="0"/>
              <a:t>Add oil, onion, salt and garlic.  Sauté until onions are soft.</a:t>
            </a:r>
          </a:p>
          <a:p>
            <a:pPr marL="457200" indent="-457200">
              <a:buFont typeface="+mj-lt"/>
              <a:buAutoNum type="arabicPeriod"/>
            </a:pPr>
            <a:r>
              <a:rPr lang="en-US" dirty="0" smtClean="0"/>
              <a:t>Add squash, tomatoes, and </a:t>
            </a:r>
            <a:r>
              <a:rPr lang="en-US" dirty="0" err="1" smtClean="0"/>
              <a:t>chile</a:t>
            </a:r>
            <a:r>
              <a:rPr lang="en-US" dirty="0" smtClean="0"/>
              <a:t> powder and cook for 20 minutes, until squash is soft.  Add some water if mixture seems dry.</a:t>
            </a:r>
          </a:p>
          <a:p>
            <a:pPr marL="457200" indent="-457200">
              <a:buFont typeface="+mj-lt"/>
              <a:buAutoNum type="arabicPeriod"/>
            </a:pPr>
            <a:r>
              <a:rPr lang="en-US" dirty="0" smtClean="0"/>
              <a:t>Add cooked beans and corn; simmer until corn is tender.  Season to taste.</a:t>
            </a:r>
          </a:p>
          <a:p>
            <a:pPr marL="457200" indent="-457200">
              <a:buFont typeface="+mj-lt"/>
              <a:buAutoNum type="arabicPeriod"/>
            </a:pPr>
            <a:r>
              <a:rPr lang="en-US" dirty="0" smtClean="0"/>
              <a:t>Serve hot and enjoy!</a:t>
            </a:r>
            <a:endParaRPr lang="en-US" dirty="0"/>
          </a:p>
        </p:txBody>
      </p:sp>
    </p:spTree>
    <p:extLst>
      <p:ext uri="{BB962C8B-B14F-4D97-AF65-F5344CB8AC3E}">
        <p14:creationId xmlns:p14="http://schemas.microsoft.com/office/powerpoint/2010/main" val="335081589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9247" y="2229074"/>
            <a:ext cx="3872753" cy="3877815"/>
          </a:xfrm>
        </p:spPr>
        <p:txBody>
          <a:bodyPr>
            <a:normAutofit fontScale="92500" lnSpcReduction="10000"/>
          </a:bodyPr>
          <a:lstStyle/>
          <a:p>
            <a:pPr marL="0" indent="0">
              <a:buNone/>
            </a:pPr>
            <a:r>
              <a:rPr lang="en-US" b="1" dirty="0" smtClean="0"/>
              <a:t>Ingredients:</a:t>
            </a:r>
          </a:p>
          <a:p>
            <a:r>
              <a:rPr lang="en-US" dirty="0" smtClean="0"/>
              <a:t>3 eggs</a:t>
            </a:r>
          </a:p>
          <a:p>
            <a:r>
              <a:rPr lang="en-US" dirty="0" smtClean="0"/>
              <a:t>1 ¼ cup milk</a:t>
            </a:r>
          </a:p>
          <a:p>
            <a:r>
              <a:rPr lang="en-US" dirty="0" smtClean="0"/>
              <a:t>½ pound unsalted butter (2 sticks)</a:t>
            </a:r>
          </a:p>
          <a:p>
            <a:r>
              <a:rPr lang="en-US" dirty="0" smtClean="0"/>
              <a:t>3 cups </a:t>
            </a:r>
            <a:r>
              <a:rPr lang="en-US" dirty="0" err="1" smtClean="0"/>
              <a:t>Bisquick</a:t>
            </a:r>
            <a:endParaRPr lang="en-US" dirty="0" smtClean="0"/>
          </a:p>
          <a:p>
            <a:r>
              <a:rPr lang="en-US" dirty="0" smtClean="0"/>
              <a:t>1 cup sugar</a:t>
            </a:r>
          </a:p>
          <a:p>
            <a:r>
              <a:rPr lang="en-US" dirty="0" smtClean="0"/>
              <a:t>2 ½ tsp. baking power</a:t>
            </a:r>
          </a:p>
          <a:p>
            <a:r>
              <a:rPr lang="en-US" dirty="0" smtClean="0"/>
              <a:t>¼ cup stone ground corn meal</a:t>
            </a:r>
          </a:p>
        </p:txBody>
      </p:sp>
      <p:sp>
        <p:nvSpPr>
          <p:cNvPr id="3" name="Title 2"/>
          <p:cNvSpPr>
            <a:spLocks noGrp="1"/>
          </p:cNvSpPr>
          <p:nvPr>
            <p:ph type="title"/>
          </p:nvPr>
        </p:nvSpPr>
        <p:spPr/>
        <p:txBody>
          <a:bodyPr/>
          <a:lstStyle/>
          <a:p>
            <a:r>
              <a:rPr lang="en-US" dirty="0" smtClean="0"/>
              <a:t>Corn Bread</a:t>
            </a:r>
            <a:endParaRPr lang="en-US" dirty="0"/>
          </a:p>
        </p:txBody>
      </p:sp>
      <p:sp>
        <p:nvSpPr>
          <p:cNvPr id="4" name="Content Placeholder 1"/>
          <p:cNvSpPr txBox="1">
            <a:spLocks/>
          </p:cNvSpPr>
          <p:nvPr/>
        </p:nvSpPr>
        <p:spPr>
          <a:xfrm>
            <a:off x="4703616" y="2229074"/>
            <a:ext cx="3872753" cy="3877815"/>
          </a:xfrm>
          <a:prstGeom prst="rect">
            <a:avLst/>
          </a:prstGeom>
        </p:spPr>
        <p:txBody>
          <a:bodyPr vert="horz" lIns="91440" tIns="45720" rIns="91440" bIns="45720" rtlCol="0">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indent="0">
              <a:buFont typeface="Wingdings" pitchFamily="2" charset="2"/>
              <a:buNone/>
            </a:pPr>
            <a:r>
              <a:rPr lang="en-US" b="1" dirty="0" smtClean="0"/>
              <a:t>Steps:</a:t>
            </a:r>
          </a:p>
          <a:p>
            <a:r>
              <a:rPr lang="en-US" dirty="0" smtClean="0"/>
              <a:t>Wisk together eggs and milk with melted butter.</a:t>
            </a:r>
          </a:p>
          <a:p>
            <a:r>
              <a:rPr lang="en-US" dirty="0" smtClean="0"/>
              <a:t>Combine dry ingredients and </a:t>
            </a:r>
            <a:r>
              <a:rPr lang="en-US" dirty="0" err="1" smtClean="0"/>
              <a:t>wisk</a:t>
            </a:r>
            <a:r>
              <a:rPr lang="en-US" dirty="0" smtClean="0"/>
              <a:t> in.</a:t>
            </a:r>
          </a:p>
          <a:p>
            <a:r>
              <a:rPr lang="en-US" dirty="0" smtClean="0"/>
              <a:t>Bake at 350 for 30 – 35 minutes or until set and golden brown</a:t>
            </a:r>
          </a:p>
          <a:p>
            <a:endParaRPr lang="en-US" dirty="0"/>
          </a:p>
          <a:p>
            <a:pPr marL="0" indent="0">
              <a:buNone/>
            </a:pPr>
            <a:endParaRPr lang="en-US" dirty="0" smtClean="0"/>
          </a:p>
        </p:txBody>
      </p:sp>
      <p:sp>
        <p:nvSpPr>
          <p:cNvPr id="6" name="Rectangle 5"/>
          <p:cNvSpPr/>
          <p:nvPr/>
        </p:nvSpPr>
        <p:spPr>
          <a:xfrm>
            <a:off x="1143000" y="1664732"/>
            <a:ext cx="6858000" cy="369332"/>
          </a:xfrm>
          <a:prstGeom prst="rect">
            <a:avLst/>
          </a:prstGeom>
        </p:spPr>
        <p:txBody>
          <a:bodyPr wrap="square">
            <a:spAutoFit/>
          </a:bodyPr>
          <a:lstStyle/>
          <a:p>
            <a:r>
              <a:rPr lang="en-US" b="1" dirty="0" smtClean="0"/>
              <a:t>Prep time: 30 – 35 minutes	</a:t>
            </a:r>
            <a:r>
              <a:rPr lang="en-US" b="1" dirty="0"/>
              <a:t> </a:t>
            </a:r>
            <a:r>
              <a:rPr lang="en-US" b="1" dirty="0" smtClean="0"/>
              <a:t>                       Yields: 6 – 8 1, 9 x 13 pan</a:t>
            </a:r>
          </a:p>
        </p:txBody>
      </p:sp>
    </p:spTree>
    <p:extLst>
      <p:ext uri="{BB962C8B-B14F-4D97-AF65-F5344CB8AC3E}">
        <p14:creationId xmlns:p14="http://schemas.microsoft.com/office/powerpoint/2010/main" val="32087500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20329" y="277762"/>
            <a:ext cx="8686800" cy="2362199"/>
          </a:xfrm>
        </p:spPr>
        <p:txBody>
          <a:bodyPr>
            <a:noAutofit/>
          </a:bodyPr>
          <a:lstStyle/>
          <a:p>
            <a:pPr marL="0" indent="0">
              <a:buNone/>
            </a:pPr>
            <a:r>
              <a:rPr lang="en-US" sz="3600" dirty="0" smtClean="0"/>
              <a:t>The second of the three wore a frock of bright yellow, and she had a way of running off by herself when the sun shone and the soft wind blew in her face.</a:t>
            </a:r>
            <a:endParaRPr lang="en-US" sz="36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433" t="50000"/>
          <a:stretch/>
        </p:blipFill>
        <p:spPr bwMode="auto">
          <a:xfrm>
            <a:off x="1981200" y="2667000"/>
            <a:ext cx="4267200" cy="40950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4703738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4267200" y="1"/>
            <a:ext cx="4495800" cy="6857999"/>
          </a:xfrm>
        </p:spPr>
        <p:txBody>
          <a:bodyPr>
            <a:noAutofit/>
          </a:bodyPr>
          <a:lstStyle/>
          <a:p>
            <a:pPr marL="0" indent="0" algn="r">
              <a:buNone/>
            </a:pPr>
            <a:r>
              <a:rPr lang="en-US" sz="3600" dirty="0" smtClean="0"/>
              <a:t>The third was the eldest sister, standing always very straight and tall above the other sisters and trying to guard them.  She wore a pale green shawl, and she had long, yellow hair that tossed about her head in the breezes.</a:t>
            </a:r>
            <a:endParaRPr lang="en-US" sz="3600"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9768"/>
          <a:stretch/>
        </p:blipFill>
        <p:spPr bwMode="auto">
          <a:xfrm>
            <a:off x="762000" y="-31705"/>
            <a:ext cx="2964873" cy="68827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04634210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8463" y="0"/>
            <a:ext cx="5707073" cy="400536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4294967295"/>
          </p:nvPr>
        </p:nvSpPr>
        <p:spPr>
          <a:xfrm>
            <a:off x="228600" y="3982065"/>
            <a:ext cx="8686800" cy="2895600"/>
          </a:xfrm>
        </p:spPr>
        <p:txBody>
          <a:bodyPr>
            <a:noAutofit/>
          </a:bodyPr>
          <a:lstStyle/>
          <a:p>
            <a:pPr marL="0" indent="0">
              <a:buNone/>
            </a:pPr>
            <a:r>
              <a:rPr lang="en-US" sz="3600" dirty="0" smtClean="0"/>
              <a:t>There was only one way in which all three sisters were alike.  They loved one another very dearly, and they were never separated.  They were sure that they would not be able to live apart.</a:t>
            </a:r>
            <a:endParaRPr lang="en-US" sz="3600" dirty="0"/>
          </a:p>
        </p:txBody>
      </p:sp>
    </p:spTree>
    <p:custDataLst>
      <p:tags r:id="rId1"/>
    </p:custDataLst>
    <p:extLst>
      <p:ext uri="{BB962C8B-B14F-4D97-AF65-F5344CB8AC3E}">
        <p14:creationId xmlns:p14="http://schemas.microsoft.com/office/powerpoint/2010/main" val="216665570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352800" y="0"/>
            <a:ext cx="5638800" cy="6858000"/>
          </a:xfrm>
        </p:spPr>
        <p:txBody>
          <a:bodyPr>
            <a:noAutofit/>
          </a:bodyPr>
          <a:lstStyle/>
          <a:p>
            <a:pPr marL="0" indent="0" algn="r">
              <a:buNone/>
            </a:pPr>
            <a:r>
              <a:rPr lang="en-US" sz="3600" dirty="0" smtClean="0"/>
              <a:t>After awhile a stranger came to the field of the three sisters, a little Indian boy.  He was straight as an arrow and as fearless as the eagle that circle the sky above his head.  He knew the way of talking to the birds and the small brothers of the earth, the shrew, the chipmunk, and the young foxes.</a:t>
            </a:r>
            <a:endParaRPr lang="en-US" sz="3600" dirty="0"/>
          </a:p>
        </p:txBody>
      </p:sp>
      <p:pic>
        <p:nvPicPr>
          <p:cNvPr id="819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8861" r="97785">
                        <a14:foregroundMark x1="82595" y1="5048" x2="69304" y2="7212"/>
                        <a14:foregroundMark x1="69304" y1="3365" x2="72468" y2="7452"/>
                        <a14:foregroundMark x1="68354" y1="4808" x2="63608" y2="6731"/>
                        <a14:foregroundMark x1="64873" y1="6010" x2="55696" y2="6490"/>
                        <a14:foregroundMark x1="56329" y1="7933" x2="51582" y2="13462"/>
                        <a14:foregroundMark x1="53481" y1="12740" x2="53481" y2="21875"/>
                        <a14:foregroundMark x1="54114" y1="22115" x2="49051" y2="25721"/>
                        <a14:foregroundMark x1="48101" y1="25721" x2="44304" y2="45192"/>
                        <a14:foregroundMark x1="34494" y1="36779" x2="43354" y2="60337"/>
                        <a14:foregroundMark x1="44620" y1="56010" x2="43354" y2="68269"/>
                        <a14:foregroundMark x1="41139" y1="65625" x2="16139" y2="72837"/>
                        <a14:foregroundMark x1="20253" y1="69712" x2="8861" y2="88221"/>
                        <a14:foregroundMark x1="25316" y1="97115" x2="9810" y2="90144"/>
                        <a14:foregroundMark x1="66772" y1="96394" x2="96835" y2="91346"/>
                        <a14:foregroundMark x1="90823" y1="79808" x2="74684" y2="68029"/>
                        <a14:foregroundMark x1="76582" y1="67548" x2="75000" y2="56010"/>
                        <a14:foregroundMark x1="77848" y1="59856" x2="87025" y2="40625"/>
                        <a14:foregroundMark x1="80696" y1="58654" x2="87975" y2="42788"/>
                        <a14:foregroundMark x1="88924" y1="44231" x2="87025" y2="31731"/>
                        <a14:foregroundMark x1="85759" y1="34856" x2="73734" y2="21394"/>
                        <a14:foregroundMark x1="73734" y1="21394" x2="73734" y2="9856"/>
                        <a14:foregroundMark x1="75000" y1="11058" x2="83544" y2="3606"/>
                        <a14:foregroundMark x1="74367" y1="36298" x2="76899" y2="52163"/>
                        <a14:foregroundMark x1="80696" y1="2163" x2="68354" y2="2163"/>
                        <a14:foregroundMark x1="55696" y1="3606" x2="38924" y2="38942"/>
                        <a14:foregroundMark x1="81646" y1="60337" x2="91772" y2="41827"/>
                        <a14:foregroundMark x1="90190" y1="42067" x2="87658" y2="30529"/>
                        <a14:foregroundMark x1="77848" y1="8654" x2="77532" y2="23558"/>
                        <a14:foregroundMark x1="86709" y1="2163" x2="78481" y2="12500"/>
                        <a14:backgroundMark x1="91772" y1="2644" x2="93038" y2="65865"/>
                        <a14:backgroundMark x1="93987" y1="96394" x2="89557" y2="97837"/>
                        <a14:backgroundMark x1="95886" y1="76683" x2="97152" y2="93269"/>
                        <a14:backgroundMark x1="12025" y1="97356" x2="91772" y2="9831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152400"/>
            <a:ext cx="4405748" cy="57999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327953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76200" y="5562600"/>
            <a:ext cx="8915400" cy="914400"/>
          </a:xfrm>
        </p:spPr>
        <p:txBody>
          <a:bodyPr>
            <a:noAutofit/>
          </a:bodyPr>
          <a:lstStyle/>
          <a:p>
            <a:pPr marL="0" indent="0">
              <a:buNone/>
            </a:pPr>
            <a:r>
              <a:rPr lang="en-US" sz="3600" dirty="0" smtClean="0"/>
              <a:t>knife, &amp; wondered where he went at night.</a:t>
            </a:r>
            <a:endParaRPr lang="en-US" sz="3600" dirty="0"/>
          </a:p>
        </p:txBody>
      </p:sp>
      <p:pic>
        <p:nvPicPr>
          <p:cNvPr id="92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r="17382"/>
          <a:stretch/>
        </p:blipFill>
        <p:spPr bwMode="auto">
          <a:xfrm>
            <a:off x="3851064" y="838201"/>
            <a:ext cx="4911936" cy="44613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6200" y="685800"/>
            <a:ext cx="3886200" cy="5078313"/>
          </a:xfrm>
          <a:prstGeom prst="rect">
            <a:avLst/>
          </a:prstGeom>
        </p:spPr>
        <p:txBody>
          <a:bodyPr wrap="square">
            <a:spAutoFit/>
          </a:bodyPr>
          <a:lstStyle/>
          <a:p>
            <a:r>
              <a:rPr lang="en-US" sz="3600" dirty="0">
                <a:solidFill>
                  <a:prstClr val="black">
                    <a:lumMod val="85000"/>
                    <a:lumOff val="15000"/>
                  </a:prstClr>
                </a:solidFill>
              </a:rPr>
              <a:t>And the three sisters were very interested in the little Indian boy.  They watched him fit his arrow in his bow, saw him carve a bowl with his stone </a:t>
            </a:r>
            <a:endParaRPr lang="en-US" dirty="0"/>
          </a:p>
        </p:txBody>
      </p:sp>
    </p:spTree>
    <p:custDataLst>
      <p:tags r:id="rId1"/>
    </p:custDataLst>
    <p:extLst>
      <p:ext uri="{BB962C8B-B14F-4D97-AF65-F5344CB8AC3E}">
        <p14:creationId xmlns:p14="http://schemas.microsoft.com/office/powerpoint/2010/main" val="210573731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2400" y="76200"/>
            <a:ext cx="6096000" cy="6858000"/>
          </a:xfrm>
        </p:spPr>
        <p:txBody>
          <a:bodyPr>
            <a:noAutofit/>
          </a:bodyPr>
          <a:lstStyle/>
          <a:p>
            <a:pPr marL="0" indent="0">
              <a:buNone/>
            </a:pPr>
            <a:r>
              <a:rPr lang="en-US" sz="3600" dirty="0" smtClean="0"/>
              <a:t>Late in the summer of the first coming of the Indian boy, one of the three sisters disappeared.  This was the youngest sister in green, the sister who could only creep.  She was scarcely able to stand alone in the field unless she had a stick to which she clung.  Her sisters mourned for her until the fall, but she did not return.</a:t>
            </a:r>
            <a:endParaRPr lang="en-US" sz="36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06582"/>
            <a:ext cx="2195513" cy="527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4096028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19.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0.xml><?xml version="1.0" encoding="utf-8"?>
<p:tagLst xmlns:a="http://schemas.openxmlformats.org/drawingml/2006/main" xmlns:r="http://schemas.openxmlformats.org/officeDocument/2006/relationships" xmlns:p="http://schemas.openxmlformats.org/presentationml/2006/main">
  <p:tag name="ISIMAGESASSOCIATED" val="No"/>
</p:tagLst>
</file>

<file path=ppt/tags/tag21.xml><?xml version="1.0" encoding="utf-8"?>
<p:tagLst xmlns:a="http://schemas.openxmlformats.org/drawingml/2006/main" xmlns:r="http://schemas.openxmlformats.org/officeDocument/2006/relationships" xmlns:p="http://schemas.openxmlformats.org/presentationml/2006/main">
  <p:tag name="ISIMAGESASSOCIATED" val="No"/>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ags/tag8.xml><?xml version="1.0" encoding="utf-8"?>
<p:tagLst xmlns:a="http://schemas.openxmlformats.org/drawingml/2006/main" xmlns:r="http://schemas.openxmlformats.org/officeDocument/2006/relationships" xmlns:p="http://schemas.openxmlformats.org/presentationml/2006/main">
  <p:tag name="ISIMAGESASSOCIATED" val="No"/>
</p:tagLst>
</file>

<file path=ppt/tags/tag9.xml><?xml version="1.0" encoding="utf-8"?>
<p:tagLst xmlns:a="http://schemas.openxmlformats.org/drawingml/2006/main" xmlns:r="http://schemas.openxmlformats.org/officeDocument/2006/relationships" xmlns:p="http://schemas.openxmlformats.org/presentationml/2006/main">
  <p:tag name="ISIMAGESASSOCIATED" val="No"/>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1595</TotalTime>
  <Words>1388</Words>
  <Application>Microsoft Office PowerPoint</Application>
  <PresentationFormat>On-screen Show (4:3)</PresentationFormat>
  <Paragraphs>129</Paragraphs>
  <Slides>37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Book Antiqua</vt:lpstr>
      <vt:lpstr>Wingdings</vt:lpstr>
      <vt:lpstr>Hardcover</vt:lpstr>
      <vt:lpstr>The Legend of the Three Sisters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End</vt:lpstr>
      <vt:lpstr>Who are the Three Sisters?</vt:lpstr>
      <vt:lpstr>Corn</vt:lpstr>
      <vt:lpstr>Beans</vt:lpstr>
      <vt:lpstr>Squash</vt:lpstr>
      <vt:lpstr>Creating a Three Sisters Garden</vt:lpstr>
      <vt:lpstr>Corn</vt:lpstr>
      <vt:lpstr>Beans &amp; Squash</vt:lpstr>
      <vt:lpstr>Growing a Three Sisters Garden</vt:lpstr>
      <vt:lpstr>Things Our Sisters Need</vt:lpstr>
      <vt:lpstr>Nutrition and the Three Sisters</vt:lpstr>
      <vt:lpstr>Corn</vt:lpstr>
      <vt:lpstr>Beans</vt:lpstr>
      <vt:lpstr>Squash</vt:lpstr>
      <vt:lpstr>Nutrition and the Three Sisters Conclusion</vt:lpstr>
      <vt:lpstr>The Next Step</vt:lpstr>
      <vt:lpstr>Three Sisters Stew</vt:lpstr>
      <vt:lpstr>Corn Bread</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Gulliver</dc:creator>
  <cp:lastModifiedBy>Emily Crambell</cp:lastModifiedBy>
  <cp:revision>42</cp:revision>
  <dcterms:created xsi:type="dcterms:W3CDTF">2015-06-01T15:16:58Z</dcterms:created>
  <dcterms:modified xsi:type="dcterms:W3CDTF">2020-05-29T11:46:51Z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ID">
    <vt:lpwstr>5a865ed5311c46f3b5e75f0ee296314e</vt:lpwstr>
  </property>
  <property fmtid="{D5CDD505-2E9C-101B-9397-08002B2CF9AE}" pid="3" name="SlidesCount">
    <vt:lpwstr>39</vt:lpwstr>
  </property>
</Properties>
</file>